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9" r:id="rId2"/>
    <p:sldId id="260" r:id="rId3"/>
    <p:sldId id="296" r:id="rId4"/>
    <p:sldId id="264" r:id="rId5"/>
    <p:sldId id="298" r:id="rId6"/>
    <p:sldId id="265" r:id="rId7"/>
    <p:sldId id="299" r:id="rId8"/>
    <p:sldId id="272" r:id="rId9"/>
    <p:sldId id="282" r:id="rId10"/>
    <p:sldId id="300" r:id="rId11"/>
    <p:sldId id="301" r:id="rId12"/>
    <p:sldId id="302" r:id="rId13"/>
    <p:sldId id="303" r:id="rId14"/>
    <p:sldId id="288" r:id="rId15"/>
    <p:sldId id="281" r:id="rId16"/>
    <p:sldId id="271" r:id="rId17"/>
    <p:sldId id="266" r:id="rId18"/>
    <p:sldId id="277" r:id="rId19"/>
    <p:sldId id="275" r:id="rId20"/>
    <p:sldId id="278" r:id="rId21"/>
    <p:sldId id="305" r:id="rId22"/>
    <p:sldId id="280" r:id="rId23"/>
    <p:sldId id="289" r:id="rId24"/>
    <p:sldId id="306" r:id="rId25"/>
    <p:sldId id="311" r:id="rId26"/>
    <p:sldId id="312" r:id="rId27"/>
    <p:sldId id="268" r:id="rId28"/>
    <p:sldId id="269" r:id="rId29"/>
    <p:sldId id="292" r:id="rId30"/>
    <p:sldId id="270" r:id="rId31"/>
    <p:sldId id="290" r:id="rId32"/>
    <p:sldId id="291" r:id="rId33"/>
    <p:sldId id="317" r:id="rId34"/>
    <p:sldId id="304" r:id="rId35"/>
    <p:sldId id="314" r:id="rId36"/>
    <p:sldId id="293" r:id="rId37"/>
    <p:sldId id="295" r:id="rId38"/>
    <p:sldId id="316" r:id="rId39"/>
    <p:sldId id="315" r:id="rId40"/>
    <p:sldId id="25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-8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Weighted 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4D-4291-8B71-76A7577B14A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4D-4291-8B71-76A7577B14A2}"/>
              </c:ext>
            </c:extLst>
          </c:dPt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4D-4291-8B71-76A7577B14A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4D-4291-8B71-76A7577B14A2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4D-4291-8B71-76A7577B14A2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4D-4291-8B71-76A7577B14A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4D-4291-8B71-76A7577B14A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4D-4291-8B71-76A7577B14A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84D-4291-8B71-76A7577B14A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84D-4291-8B71-76A7577B14A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84D-4291-8B71-76A7577B14A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84D-4291-8B71-76A7577B14A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84D-4291-8B71-76A7577B14A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84D-4291-8B71-76A7577B14A2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84D-4291-8B71-76A7577B14A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84D-4291-8B71-76A7577B14A2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84D-4291-8B71-76A7577B14A2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84D-4291-8B71-76A7577B14A2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584D-4291-8B71-76A7577B14A2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84D-4291-8B71-76A7577B14A2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84D-4291-8B71-76A7577B14A2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84D-4291-8B71-76A7577B14A2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84D-4291-8B71-76A7577B14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Sheet1!$A$2:$A$24</c:f>
              <c:strCache>
                <c:ptCount val="23"/>
                <c:pt idx="0">
                  <c:v>성복동</c:v>
                </c:pt>
                <c:pt idx="1">
                  <c:v>죽전1동</c:v>
                </c:pt>
                <c:pt idx="2">
                  <c:v>중앙동</c:v>
                </c:pt>
                <c:pt idx="3">
                  <c:v>구성동</c:v>
                </c:pt>
                <c:pt idx="4">
                  <c:v>동천동</c:v>
                </c:pt>
                <c:pt idx="5">
                  <c:v>상현1동</c:v>
                </c:pt>
                <c:pt idx="6">
                  <c:v>신갈동</c:v>
                </c:pt>
                <c:pt idx="7">
                  <c:v>신봉동</c:v>
                </c:pt>
                <c:pt idx="8">
                  <c:v>풍덕천2동</c:v>
                </c:pt>
                <c:pt idx="9">
                  <c:v>구갈동</c:v>
                </c:pt>
                <c:pt idx="10">
                  <c:v>동부동</c:v>
                </c:pt>
                <c:pt idx="11">
                  <c:v>상갈동</c:v>
                </c:pt>
                <c:pt idx="12">
                  <c:v>이동읍</c:v>
                </c:pt>
                <c:pt idx="13">
                  <c:v>포곡읍</c:v>
                </c:pt>
                <c:pt idx="14">
                  <c:v>기흥동</c:v>
                </c:pt>
                <c:pt idx="15">
                  <c:v>영덕2동</c:v>
                </c:pt>
                <c:pt idx="16">
                  <c:v>유림동</c:v>
                </c:pt>
                <c:pt idx="17">
                  <c:v>죽전2동</c:v>
                </c:pt>
                <c:pt idx="18">
                  <c:v>남사읍</c:v>
                </c:pt>
                <c:pt idx="19">
                  <c:v>동백2동</c:v>
                </c:pt>
                <c:pt idx="20">
                  <c:v>동백3동</c:v>
                </c:pt>
                <c:pt idx="21">
                  <c:v>상하동</c:v>
                </c:pt>
                <c:pt idx="22">
                  <c:v>서농동</c:v>
                </c:pt>
              </c:strCache>
            </c:str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6</c:v>
                </c:pt>
                <c:pt idx="1">
                  <c:v>6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584D-4291-8B71-76A7577B14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161592"/>
        <c:axId val="483158392"/>
      </c:barChart>
      <c:catAx>
        <c:axId val="483161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3158392"/>
        <c:crosses val="autoZero"/>
        <c:auto val="1"/>
        <c:lblAlgn val="ctr"/>
        <c:lblOffset val="100"/>
        <c:noMultiLvlLbl val="0"/>
      </c:catAx>
      <c:valAx>
        <c:axId val="483158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3161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DD8DA-B7E8-4B28-B926-F80961A60E8D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5F35-E3DA-4F67-AD47-75C1B0E5F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2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여기서는 내국인 </a:t>
            </a:r>
            <a:r>
              <a:rPr lang="en-US" altLang="ko-KR" dirty="0"/>
              <a:t>+ </a:t>
            </a:r>
            <a:r>
              <a:rPr lang="ko-KR" altLang="en-US" dirty="0"/>
              <a:t>외국인 </a:t>
            </a:r>
            <a:r>
              <a:rPr lang="ko-KR" altLang="en-US" dirty="0" err="1"/>
              <a:t>등록수이고</a:t>
            </a:r>
            <a:r>
              <a:rPr lang="ko-KR" altLang="en-US" dirty="0"/>
              <a:t> </a:t>
            </a:r>
            <a:r>
              <a:rPr lang="ko-KR" altLang="en-US" dirty="0" err="1"/>
              <a:t>뒷</a:t>
            </a:r>
            <a:r>
              <a:rPr lang="ko-KR" altLang="en-US" dirty="0"/>
              <a:t> 슬라이드에는 내국인만을 기준으로 되어있는데 이 기준을 </a:t>
            </a:r>
            <a:r>
              <a:rPr lang="ko-KR" altLang="en-US" dirty="0" err="1"/>
              <a:t>통일해야할듯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889FE-87C9-4475-81D4-A5CE346DF40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2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889FE-87C9-4475-81D4-A5CE346DF40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19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889FE-87C9-4475-81D4-A5CE346DF40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80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3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6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1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3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98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8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3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9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8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0F82-568A-40BC-90CC-F9B38144C41E}" type="datetimeFigureOut">
              <a:rPr lang="ko-KR" altLang="en-US" smtClean="0"/>
              <a:t>2022-10-22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2D01F-8FA2-4E0C-8DF3-D9F2A6F287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3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ngin.go.kr/user/web/aptinfo/BD_selectAptInfoList.do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kosis.kr/statHtml/statHtml.do?orgId=629&amp;tblId=DT_DBB0020&amp;vw_cd=&amp;list_id=&amp;seqNo=&amp;lang_mode=ko&amp;language=kor&amp;obj_var_id=&amp;itm_id=&amp;conn_path=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ngin.go.kr/user/bbs/BD_selectBbs.do?q_clCode=1&amp;q_currPage=1&amp;q_pagingEndNum=10&amp;q_pagingStartNum=1&amp;q_searchVal=&amp;q_category=&amp;q_bbscttSn=20220727145136177&amp;q_bbsCode=1030&amp;q_sortName=&amp;q_sortOrder=&amp;q_searchKeyTy=sj___1002&amp;q_pagePerPage=10&amp;q_menu=&amp;q_rowPerPage=10&amp;q_lwprtClCode=&amp;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g.go.kr/portal/data/service/selectServicePage.do?infId=121LUVAB443NL4V39LRL32095792&amp;infSeq=1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ngin.go.kr/pdata/web/parkinglot/selectParkingLotList.do;jsessionid=Ji9kVZ9RlrnUwZj1W5XxjUSXaEgRyRQJH0lPZiL1rktTVstupQeMOvKiohplBXaa.yonginwas2_servlet_pdata" TargetMode="External"/><Relationship Id="rId2" Type="http://schemas.openxmlformats.org/officeDocument/2006/relationships/hyperlink" Target="https://www.ev.or.kr/evmonito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ata.go.kr/data/15003157/fileData.d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/>
        </p:nvSpPr>
        <p:spPr>
          <a:xfrm rot="16200000">
            <a:off x="6971792" y="2821525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/>
        </p:nvSpPr>
        <p:spPr>
          <a:xfrm rot="16200000">
            <a:off x="7700249" y="41071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/>
        </p:nvSpPr>
        <p:spPr>
          <a:xfrm rot="16200000">
            <a:off x="7693679" y="3243969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8432869" y="324256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/>
        </p:nvSpPr>
        <p:spPr>
          <a:xfrm rot="16200000">
            <a:off x="6227128" y="66734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/>
        </p:nvSpPr>
        <p:spPr>
          <a:xfrm rot="16200000">
            <a:off x="5479156" y="19561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6222106" y="152669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/>
        </p:nvSpPr>
        <p:spPr>
          <a:xfrm rot="16200000">
            <a:off x="6224577" y="238497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이등변 삼각형 82"/>
          <p:cNvSpPr/>
          <p:nvPr/>
        </p:nvSpPr>
        <p:spPr>
          <a:xfrm rot="16200000">
            <a:off x="4005564" y="110269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이등변 삼각형 83"/>
          <p:cNvSpPr/>
          <p:nvPr/>
        </p:nvSpPr>
        <p:spPr>
          <a:xfrm rot="16200000">
            <a:off x="4739310" y="6737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6200000">
            <a:off x="4740003" y="15303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이등변 삼각형 88"/>
          <p:cNvSpPr/>
          <p:nvPr/>
        </p:nvSpPr>
        <p:spPr>
          <a:xfrm rot="19800000">
            <a:off x="6046454" y="992194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이등변 삼각형 89"/>
          <p:cNvSpPr/>
          <p:nvPr/>
        </p:nvSpPr>
        <p:spPr>
          <a:xfrm rot="19800000">
            <a:off x="5294467" y="14275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이등변 삼각형 93"/>
          <p:cNvSpPr/>
          <p:nvPr/>
        </p:nvSpPr>
        <p:spPr>
          <a:xfrm rot="19800000">
            <a:off x="6777293" y="1418929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17488" y="3132546"/>
            <a:ext cx="838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수요 및 공급 측면을 고려한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용인시 전기차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완속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충전소 후보지 선정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417488" y="4610085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팀명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일렉트릭쇼크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A87B0-B294-FAD1-55AF-111EF8273C95}"/>
              </a:ext>
            </a:extLst>
          </p:cNvPr>
          <p:cNvSpPr txBox="1"/>
          <p:nvPr/>
        </p:nvSpPr>
        <p:spPr>
          <a:xfrm>
            <a:off x="1417487" y="5205461"/>
            <a:ext cx="5275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팀장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강지훈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팀원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김민규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A,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김민규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B,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김호균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박지민</a:t>
            </a:r>
          </a:p>
        </p:txBody>
      </p:sp>
    </p:spTree>
    <p:extLst>
      <p:ext uri="{BB962C8B-B14F-4D97-AF65-F5344CB8AC3E}">
        <p14:creationId xmlns:p14="http://schemas.microsoft.com/office/powerpoint/2010/main" val="2324190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5" y="1083917"/>
            <a:ext cx="50882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아파트 정보 목록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2"/>
              </a:rPr>
              <a:t>https://www.yongin.go.kr/user/web/aptinfo/BD_selectAptInfoList.do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E2105B7-282D-C9FA-4B24-C12E334CF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06492"/>
              </p:ext>
            </p:extLst>
          </p:nvPr>
        </p:nvGraphicFramePr>
        <p:xfrm>
          <a:off x="947027" y="1803311"/>
          <a:ext cx="10297943" cy="3765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1135">
                  <a:extLst>
                    <a:ext uri="{9D8B030D-6E8A-4147-A177-3AD203B41FA5}">
                      <a16:colId xmlns:a16="http://schemas.microsoft.com/office/drawing/2014/main" val="3662370000"/>
                    </a:ext>
                  </a:extLst>
                </a:gridCol>
                <a:gridCol w="1471135">
                  <a:extLst>
                    <a:ext uri="{9D8B030D-6E8A-4147-A177-3AD203B41FA5}">
                      <a16:colId xmlns:a16="http://schemas.microsoft.com/office/drawing/2014/main" val="3782559638"/>
                    </a:ext>
                  </a:extLst>
                </a:gridCol>
                <a:gridCol w="746511">
                  <a:extLst>
                    <a:ext uri="{9D8B030D-6E8A-4147-A177-3AD203B41FA5}">
                      <a16:colId xmlns:a16="http://schemas.microsoft.com/office/drawing/2014/main" val="4144229495"/>
                    </a:ext>
                  </a:extLst>
                </a:gridCol>
                <a:gridCol w="2195757">
                  <a:extLst>
                    <a:ext uri="{9D8B030D-6E8A-4147-A177-3AD203B41FA5}">
                      <a16:colId xmlns:a16="http://schemas.microsoft.com/office/drawing/2014/main" val="2167541918"/>
                    </a:ext>
                  </a:extLst>
                </a:gridCol>
                <a:gridCol w="988608">
                  <a:extLst>
                    <a:ext uri="{9D8B030D-6E8A-4147-A177-3AD203B41FA5}">
                      <a16:colId xmlns:a16="http://schemas.microsoft.com/office/drawing/2014/main" val="1089227332"/>
                    </a:ext>
                  </a:extLst>
                </a:gridCol>
                <a:gridCol w="1036161">
                  <a:extLst>
                    <a:ext uri="{9D8B030D-6E8A-4147-A177-3AD203B41FA5}">
                      <a16:colId xmlns:a16="http://schemas.microsoft.com/office/drawing/2014/main" val="2644743930"/>
                    </a:ext>
                  </a:extLst>
                </a:gridCol>
                <a:gridCol w="2388636">
                  <a:extLst>
                    <a:ext uri="{9D8B030D-6E8A-4147-A177-3AD203B41FA5}">
                      <a16:colId xmlns:a16="http://schemas.microsoft.com/office/drawing/2014/main" val="1042305690"/>
                    </a:ext>
                  </a:extLst>
                </a:gridCol>
              </a:tblGrid>
              <a:tr h="7531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단지명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세대수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사용검사일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도로명주소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9901689"/>
                  </a:ext>
                </a:extLst>
              </a:tr>
              <a:tr h="7531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죽전동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임대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 죽전 경기행복주택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85</a:t>
                      </a:r>
                      <a:endParaRPr lang="en-US" altLang="ko-KR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20220826</a:t>
                      </a:r>
                      <a:endParaRPr lang="en-US" altLang="ko-KR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1079349"/>
                  </a:ext>
                </a:extLst>
              </a:tr>
              <a:tr h="7531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신봉동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분양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수지스카이뷰푸르지오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20220628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신봉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번길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8417091"/>
                  </a:ext>
                </a:extLst>
              </a:tr>
              <a:tr h="7531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신봉동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분양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힐스테이트 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광교산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789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20220429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신봉동 신봉도시개발구역 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블럭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5602057"/>
                  </a:ext>
                </a:extLst>
              </a:tr>
              <a:tr h="7531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동천동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분양</a:t>
                      </a:r>
                      <a:endParaRPr lang="ko-KR" altLang="en-US" sz="1400" b="0" i="0" u="none" strike="noStrike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한화 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포레나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수지동천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293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20220221</a:t>
                      </a:r>
                      <a:endParaRPr lang="en-US" altLang="ko-KR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수지구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동천동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349-10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번지 일원</a:t>
                      </a:r>
                      <a:endParaRPr lang="ko-KR" altLang="en-US" sz="1400" b="0" i="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87057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FE5143-5019-B167-3777-729C1E0DA212}"/>
              </a:ext>
            </a:extLst>
          </p:cNvPr>
          <p:cNvSpPr txBox="1"/>
          <p:nvPr/>
        </p:nvSpPr>
        <p:spPr>
          <a:xfrm>
            <a:off x="2975810" y="5891811"/>
            <a:ext cx="624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용인시 행정구역별 아파트 주소 및 세대 수 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행정구역별 아파트 분포도 파악 </a:t>
            </a:r>
          </a:p>
        </p:txBody>
      </p:sp>
      <p:sp>
        <p:nvSpPr>
          <p:cNvPr id="2" name="Google Shape;1727;p43">
            <a:extLst>
              <a:ext uri="{FF2B5EF4-FFF2-40B4-BE49-F238E27FC236}">
                <a16:creationId xmlns:a16="http://schemas.microsoft.com/office/drawing/2014/main" id="{E4D7748B-37CB-9B76-E91F-76EA29B8D4DC}"/>
              </a:ext>
            </a:extLst>
          </p:cNvPr>
          <p:cNvSpPr/>
          <p:nvPr/>
        </p:nvSpPr>
        <p:spPr>
          <a:xfrm>
            <a:off x="6928767" y="1028267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용인 통계 제공</a:t>
            </a:r>
          </a:p>
        </p:txBody>
      </p:sp>
    </p:spTree>
    <p:extLst>
      <p:ext uri="{BB962C8B-B14F-4D97-AF65-F5344CB8AC3E}">
        <p14:creationId xmlns:p14="http://schemas.microsoft.com/office/powerpoint/2010/main" val="84490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5" y="1083917"/>
            <a:ext cx="6305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읍면동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별 사업체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종사자 수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2"/>
              </a:rPr>
              <a:t>https://kosis.kr/statHtml/statHtml.do?orgId=629&amp;tblId=DT_DBB0020&amp;vw_cd=&amp;list_id=&amp;seqNo=&amp;lang_mode=ko&amp;language=kor&amp;obj_var_id=&amp;itm_id=&amp;conn_path=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E5143-5019-B167-3777-729C1E0DA212}"/>
              </a:ext>
            </a:extLst>
          </p:cNvPr>
          <p:cNvSpPr txBox="1"/>
          <p:nvPr/>
        </p:nvSpPr>
        <p:spPr>
          <a:xfrm>
            <a:off x="2738387" y="5302471"/>
            <a:ext cx="671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용인시 행정구역별 사업체별 종사자 수 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근로자 파악 및 용인시 전기차 교통량 파악에 활용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04B670C-004E-731A-7101-D8F2BEC1D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186869"/>
              </p:ext>
            </p:extLst>
          </p:nvPr>
        </p:nvGraphicFramePr>
        <p:xfrm>
          <a:off x="1164656" y="2406316"/>
          <a:ext cx="9673392" cy="23870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8556">
                  <a:extLst>
                    <a:ext uri="{9D8B030D-6E8A-4147-A177-3AD203B41FA5}">
                      <a16:colId xmlns:a16="http://schemas.microsoft.com/office/drawing/2014/main" val="1478210912"/>
                    </a:ext>
                  </a:extLst>
                </a:gridCol>
                <a:gridCol w="756058">
                  <a:extLst>
                    <a:ext uri="{9D8B030D-6E8A-4147-A177-3AD203B41FA5}">
                      <a16:colId xmlns:a16="http://schemas.microsoft.com/office/drawing/2014/main" val="2064313025"/>
                    </a:ext>
                  </a:extLst>
                </a:gridCol>
                <a:gridCol w="647708">
                  <a:extLst>
                    <a:ext uri="{9D8B030D-6E8A-4147-A177-3AD203B41FA5}">
                      <a16:colId xmlns:a16="http://schemas.microsoft.com/office/drawing/2014/main" val="1846391859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3863875315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2591080889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1336988557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2061758904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265200963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1950748251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252582707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2553361568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3555391383"/>
                    </a:ext>
                  </a:extLst>
                </a:gridCol>
                <a:gridCol w="744107">
                  <a:extLst>
                    <a:ext uri="{9D8B030D-6E8A-4147-A177-3AD203B41FA5}">
                      <a16:colId xmlns:a16="http://schemas.microsoft.com/office/drawing/2014/main" val="3125007243"/>
                    </a:ext>
                  </a:extLst>
                </a:gridCol>
              </a:tblGrid>
              <a:tr h="9817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처인구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포곡읍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모현읍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이동읍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남사읍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원삼면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백암면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양지면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중앙동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역삼동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유림동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동부동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961590"/>
                  </a:ext>
                </a:extLst>
              </a:tr>
              <a:tr h="1405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408,924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141,678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15,053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17,859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15,764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16,715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6,926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8,526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13,509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16,050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14,099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8,912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8,265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999679"/>
                  </a:ext>
                </a:extLst>
              </a:tr>
            </a:tbl>
          </a:graphicData>
        </a:graphic>
      </p:graphicFrame>
      <p:sp>
        <p:nvSpPr>
          <p:cNvPr id="3" name="Google Shape;1727;p43">
            <a:extLst>
              <a:ext uri="{FF2B5EF4-FFF2-40B4-BE49-F238E27FC236}">
                <a16:creationId xmlns:a16="http://schemas.microsoft.com/office/drawing/2014/main" id="{A8927C6B-33DE-85E5-8CDE-0C1C7699FFD6}"/>
              </a:ext>
            </a:extLst>
          </p:cNvPr>
          <p:cNvSpPr/>
          <p:nvPr/>
        </p:nvSpPr>
        <p:spPr>
          <a:xfrm>
            <a:off x="7927056" y="1164691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KOSIS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 국가통계 제공</a:t>
            </a:r>
          </a:p>
        </p:txBody>
      </p:sp>
    </p:spTree>
    <p:extLst>
      <p:ext uri="{BB962C8B-B14F-4D97-AF65-F5344CB8AC3E}">
        <p14:creationId xmlns:p14="http://schemas.microsoft.com/office/powerpoint/2010/main" val="292578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5" y="1083917"/>
            <a:ext cx="66704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인구 데이터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2"/>
              </a:rPr>
              <a:t>http://www.yongin.go.kr/user/bbs/BD_selectBbs.do?q_clCode=1&amp;q_currPage=1&amp;q_pagingEndNum=10&amp;q_pagingStartNum=1&amp;q_searchVal=&amp;q_category=&amp;q_bbscttSn=20220727145136177&amp;q_bbsCode=1030&amp;q_sortName=&amp;q_sortOrder=&amp;q_searchKeyTy=sj___1002&amp;q_pagePerPage=10&amp;q_menu=&amp;q_rowPerPage=10&amp;q_lwprtClCode=&amp;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E5143-5019-B167-3777-729C1E0DA212}"/>
              </a:ext>
            </a:extLst>
          </p:cNvPr>
          <p:cNvSpPr txBox="1"/>
          <p:nvPr/>
        </p:nvSpPr>
        <p:spPr>
          <a:xfrm>
            <a:off x="2332521" y="5450917"/>
            <a:ext cx="7526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2022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용인시 인구 현황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경제 인구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~ 60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파악 및 구매력지수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(BPI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활용 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5D4353F-557E-7B96-A32E-A2054AFDF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873511"/>
              </p:ext>
            </p:extLst>
          </p:nvPr>
        </p:nvGraphicFramePr>
        <p:xfrm>
          <a:off x="1619846" y="2343522"/>
          <a:ext cx="8765813" cy="270011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2259">
                  <a:extLst>
                    <a:ext uri="{9D8B030D-6E8A-4147-A177-3AD203B41FA5}">
                      <a16:colId xmlns:a16="http://schemas.microsoft.com/office/drawing/2014/main" val="1421170233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3983165394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254667369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4185212023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3782504326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1388468877"/>
                    </a:ext>
                  </a:extLst>
                </a:gridCol>
                <a:gridCol w="1252259">
                  <a:extLst>
                    <a:ext uri="{9D8B030D-6E8A-4147-A177-3AD203B41FA5}">
                      <a16:colId xmlns:a16="http://schemas.microsoft.com/office/drawing/2014/main" val="3095259248"/>
                    </a:ext>
                  </a:extLst>
                </a:gridCol>
              </a:tblGrid>
              <a:tr h="7240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</a:t>
                      </a:r>
                      <a:r>
                        <a:rPr lang="ko-KR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</a:t>
                      </a:r>
                      <a:r>
                        <a:rPr lang="ko-KR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0858066"/>
                  </a:ext>
                </a:extLst>
              </a:tr>
              <a:tr h="988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포 곡 읍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4790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3919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5956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5966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3928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24559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5225208"/>
                  </a:ext>
                </a:extLst>
              </a:tr>
              <a:tr h="988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 현 읍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3481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3072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4519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4761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3820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19653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4657012"/>
                  </a:ext>
                </a:extLst>
              </a:tr>
            </a:tbl>
          </a:graphicData>
        </a:graphic>
      </p:graphicFrame>
      <p:sp>
        <p:nvSpPr>
          <p:cNvPr id="2" name="Google Shape;1727;p43">
            <a:extLst>
              <a:ext uri="{FF2B5EF4-FFF2-40B4-BE49-F238E27FC236}">
                <a16:creationId xmlns:a16="http://schemas.microsoft.com/office/drawing/2014/main" id="{E7F037DC-4B64-AC93-738D-29DC51E5CEAC}"/>
              </a:ext>
            </a:extLst>
          </p:cNvPr>
          <p:cNvSpPr/>
          <p:nvPr/>
        </p:nvSpPr>
        <p:spPr>
          <a:xfrm>
            <a:off x="7428151" y="1118658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용인 통계 제공</a:t>
            </a:r>
          </a:p>
        </p:txBody>
      </p:sp>
    </p:spTree>
    <p:extLst>
      <p:ext uri="{BB962C8B-B14F-4D97-AF65-F5344CB8AC3E}">
        <p14:creationId xmlns:p14="http://schemas.microsoft.com/office/powerpoint/2010/main" val="68593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6" y="1083917"/>
            <a:ext cx="5714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4: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전기차 보유대수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2"/>
              </a:rPr>
              <a:t>https://data.gg.go.kr/portal/data/service/selectServicePage.do?infId=121LUVAB443NL4V39LRL32095792&amp;infSeq=1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E5143-5019-B167-3777-729C1E0DA212}"/>
              </a:ext>
            </a:extLst>
          </p:cNvPr>
          <p:cNvSpPr txBox="1"/>
          <p:nvPr/>
        </p:nvSpPr>
        <p:spPr>
          <a:xfrm>
            <a:off x="3242109" y="5432411"/>
            <a:ext cx="570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2019 ~ 2021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년까지 용인시 구별 전기차 보유현황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전기차 보유 대수를 활용하여 전기차 교통량 측정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8A8498D-4D66-927A-4F0B-9351FE74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710762"/>
              </p:ext>
            </p:extLst>
          </p:nvPr>
        </p:nvGraphicFramePr>
        <p:xfrm>
          <a:off x="1537280" y="2282302"/>
          <a:ext cx="8141904" cy="24672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4831">
                  <a:extLst>
                    <a:ext uri="{9D8B030D-6E8A-4147-A177-3AD203B41FA5}">
                      <a16:colId xmlns:a16="http://schemas.microsoft.com/office/drawing/2014/main" val="2968387571"/>
                    </a:ext>
                  </a:extLst>
                </a:gridCol>
                <a:gridCol w="1160645">
                  <a:extLst>
                    <a:ext uri="{9D8B030D-6E8A-4147-A177-3AD203B41FA5}">
                      <a16:colId xmlns:a16="http://schemas.microsoft.com/office/drawing/2014/main" val="771315681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3837574555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1117177154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3097121432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2089515156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3834598611"/>
                    </a:ext>
                  </a:extLst>
                </a:gridCol>
                <a:gridCol w="1017738">
                  <a:extLst>
                    <a:ext uri="{9D8B030D-6E8A-4147-A177-3AD203B41FA5}">
                      <a16:colId xmlns:a16="http://schemas.microsoft.com/office/drawing/2014/main" val="3777726987"/>
                    </a:ext>
                  </a:extLst>
                </a:gridCol>
              </a:tblGrid>
              <a:tr h="822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등록연도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시군구명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용도별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승용차수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승합차수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화물차수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특수차수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5535185"/>
                  </a:ext>
                </a:extLst>
              </a:tr>
              <a:tr h="8224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 처인구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비사업용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021202"/>
                  </a:ext>
                </a:extLst>
              </a:tr>
              <a:tr h="8224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 처인구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834411"/>
                  </a:ext>
                </a:extLst>
              </a:tr>
            </a:tbl>
          </a:graphicData>
        </a:graphic>
      </p:graphicFrame>
      <p:sp>
        <p:nvSpPr>
          <p:cNvPr id="3" name="Google Shape;1727;p43">
            <a:extLst>
              <a:ext uri="{FF2B5EF4-FFF2-40B4-BE49-F238E27FC236}">
                <a16:creationId xmlns:a16="http://schemas.microsoft.com/office/drawing/2014/main" id="{27E85E77-30FB-6462-2EB7-8AD577B9E72A}"/>
              </a:ext>
            </a:extLst>
          </p:cNvPr>
          <p:cNvSpPr/>
          <p:nvPr/>
        </p:nvSpPr>
        <p:spPr>
          <a:xfrm>
            <a:off x="7532773" y="1083917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경기 데이터 드림 제공</a:t>
            </a:r>
          </a:p>
        </p:txBody>
      </p:sp>
    </p:spTree>
    <p:extLst>
      <p:ext uri="{BB962C8B-B14F-4D97-AF65-F5344CB8AC3E}">
        <p14:creationId xmlns:p14="http://schemas.microsoft.com/office/powerpoint/2010/main" val="149164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5" y="1083917"/>
            <a:ext cx="93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전국 전기 충전소 리스트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2"/>
              </a:rPr>
              <a:t>https://www.ev.or.kr/evmonitor#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127D7-7BF6-5009-5A1C-E37563257188}"/>
              </a:ext>
            </a:extLst>
          </p:cNvPr>
          <p:cNvSpPr txBox="1"/>
          <p:nvPr/>
        </p:nvSpPr>
        <p:spPr>
          <a:xfrm>
            <a:off x="573697" y="2098323"/>
            <a:ext cx="7240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6: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주차장 정보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3"/>
              </a:rPr>
              <a:t>https://www.yongin.go.kr/pdata/web/parkinglot/selectParkingLotList.do;jsessionid=Ji9kVZ9RlrnUwZj1W5XxjUSXaEgRyRQJH0lPZiL1rktTVstupQeMOvKiohplBXaa.yonginwas2_servlet_pdata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DCB5B-855E-D40E-96D9-FF5B12D244A2}"/>
              </a:ext>
            </a:extLst>
          </p:cNvPr>
          <p:cNvSpPr txBox="1"/>
          <p:nvPr/>
        </p:nvSpPr>
        <p:spPr>
          <a:xfrm>
            <a:off x="577624" y="3355896"/>
            <a:ext cx="93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7: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대규모 점포 현황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  <a:hlinkClick r:id="rId4"/>
              </a:rPr>
              <a:t>https://www.data.go.kr/data/15003157/fileData.do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793F3-9896-73D5-E634-493C6D46C227}"/>
              </a:ext>
            </a:extLst>
          </p:cNvPr>
          <p:cNvSpPr txBox="1"/>
          <p:nvPr/>
        </p:nvSpPr>
        <p:spPr>
          <a:xfrm>
            <a:off x="573697" y="4663938"/>
            <a:ext cx="9355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영화관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주유소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대학교 주소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카카오 맵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 획득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https://map.kakao.com/?urlX=523954.0&amp;urlY=1084098.0</a:t>
            </a:r>
            <a:r>
              <a:rPr kumimoji="0" lang="en-US" altLang="ko-KR" sz="12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굴림" panose="020B0600000101010101" pitchFamily="50" charset="-127"/>
              </a:rPr>
              <a:t>)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2" name="Google Shape;1727;p43">
            <a:extLst>
              <a:ext uri="{FF2B5EF4-FFF2-40B4-BE49-F238E27FC236}">
                <a16:creationId xmlns:a16="http://schemas.microsoft.com/office/drawing/2014/main" id="{E2894DC4-F951-93B5-7153-D426835049DC}"/>
              </a:ext>
            </a:extLst>
          </p:cNvPr>
          <p:cNvSpPr/>
          <p:nvPr/>
        </p:nvSpPr>
        <p:spPr>
          <a:xfrm>
            <a:off x="6492539" y="1083917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EV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무공해차 통합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누리집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 제공</a:t>
            </a:r>
          </a:p>
        </p:txBody>
      </p:sp>
      <p:sp>
        <p:nvSpPr>
          <p:cNvPr id="6" name="Google Shape;1727;p43">
            <a:extLst>
              <a:ext uri="{FF2B5EF4-FFF2-40B4-BE49-F238E27FC236}">
                <a16:creationId xmlns:a16="http://schemas.microsoft.com/office/drawing/2014/main" id="{63621BD5-A777-3DB6-CF58-75692AEE45B6}"/>
              </a:ext>
            </a:extLst>
          </p:cNvPr>
          <p:cNvSpPr/>
          <p:nvPr/>
        </p:nvSpPr>
        <p:spPr>
          <a:xfrm>
            <a:off x="8396166" y="2260146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용인시 공공데이터 포털 제공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0" name="Google Shape;1727;p43">
            <a:extLst>
              <a:ext uri="{FF2B5EF4-FFF2-40B4-BE49-F238E27FC236}">
                <a16:creationId xmlns:a16="http://schemas.microsoft.com/office/drawing/2014/main" id="{43AE8116-4982-A5B1-B956-02CBE97F57E1}"/>
              </a:ext>
            </a:extLst>
          </p:cNvPr>
          <p:cNvSpPr/>
          <p:nvPr/>
        </p:nvSpPr>
        <p:spPr>
          <a:xfrm>
            <a:off x="6853265" y="3391379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경기 데이터 드림 제공</a:t>
            </a:r>
          </a:p>
        </p:txBody>
      </p:sp>
      <p:sp>
        <p:nvSpPr>
          <p:cNvPr id="9" name="Google Shape;1727;p43">
            <a:extLst>
              <a:ext uri="{FF2B5EF4-FFF2-40B4-BE49-F238E27FC236}">
                <a16:creationId xmlns:a16="http://schemas.microsoft.com/office/drawing/2014/main" id="{4431BF8E-AE57-F701-5386-41BA8816AFE9}"/>
              </a:ext>
            </a:extLst>
          </p:cNvPr>
          <p:cNvSpPr/>
          <p:nvPr/>
        </p:nvSpPr>
        <p:spPr>
          <a:xfrm>
            <a:off x="7622370" y="4778072"/>
            <a:ext cx="2431327" cy="51556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카카오 맵 </a:t>
            </a:r>
            <a:r>
              <a:rPr lang="en-US" altLang="ko-KR" sz="12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API </a:t>
            </a:r>
            <a:r>
              <a:rPr lang="ko-KR" altLang="en-US" sz="12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"/>
              </a:rPr>
              <a:t>추출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6426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14094" y="2881573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03.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요인 설정</a:t>
            </a:r>
          </a:p>
        </p:txBody>
      </p:sp>
    </p:spTree>
    <p:extLst>
      <p:ext uri="{BB962C8B-B14F-4D97-AF65-F5344CB8AC3E}">
        <p14:creationId xmlns:p14="http://schemas.microsoft.com/office/powerpoint/2010/main" val="1723997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8C2AC-1BD7-8817-88E6-9410AD68D9D3}"/>
              </a:ext>
            </a:extLst>
          </p:cNvPr>
          <p:cNvSpPr txBox="1"/>
          <p:nvPr/>
        </p:nvSpPr>
        <p:spPr>
          <a:xfrm>
            <a:off x="770571" y="1013699"/>
            <a:ext cx="92047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요인 설정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세종시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서울시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광주시 등에서 진행했던 기존 전기차 최적화 선행 연구 및 보고서 참고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수익의 관점에서 충전소에 대한 수요와 공급 두가지 측면으로 나누어 접근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4DF387-0324-F6DA-B26A-D6D39A94C8DC}"/>
              </a:ext>
            </a:extLst>
          </p:cNvPr>
          <p:cNvSpPr/>
          <p:nvPr/>
        </p:nvSpPr>
        <p:spPr>
          <a:xfrm>
            <a:off x="2342142" y="2790570"/>
            <a:ext cx="2516348" cy="260248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수요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7FAEDA-2A37-BD9B-443B-18E04EE8AF16}"/>
              </a:ext>
            </a:extLst>
          </p:cNvPr>
          <p:cNvSpPr/>
          <p:nvPr/>
        </p:nvSpPr>
        <p:spPr>
          <a:xfrm>
            <a:off x="6876525" y="2790570"/>
            <a:ext cx="2516348" cy="26024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공급</a:t>
            </a:r>
          </a:p>
        </p:txBody>
      </p:sp>
      <p:cxnSp>
        <p:nvCxnSpPr>
          <p:cNvPr id="15" name="Google Shape;1728;p43">
            <a:extLst>
              <a:ext uri="{FF2B5EF4-FFF2-40B4-BE49-F238E27FC236}">
                <a16:creationId xmlns:a16="http://schemas.microsoft.com/office/drawing/2014/main" id="{2EF9500A-9185-EE75-D7C6-EB2069562CC7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858490" y="4091813"/>
            <a:ext cx="2018035" cy="1"/>
          </a:xfrm>
          <a:prstGeom prst="straightConnector1">
            <a:avLst/>
          </a:prstGeom>
          <a:noFill/>
          <a:ln w="28575" cap="flat" cmpd="sng">
            <a:solidFill>
              <a:srgbClr val="7EA96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55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수요적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86635" y="1241869"/>
            <a:ext cx="3314100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수요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599B2-BE33-7D7D-55E1-5186C479695A}"/>
              </a:ext>
            </a:extLst>
          </p:cNvPr>
          <p:cNvSpPr txBox="1"/>
          <p:nvPr/>
        </p:nvSpPr>
        <p:spPr>
          <a:xfrm>
            <a:off x="1221954" y="2180341"/>
            <a:ext cx="10152498" cy="229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전기차 보유대수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행정동 별 전기차 보유대수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구별 전기차 보유대수 *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각 행정동 별 인구비율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연료 별 용도별 자동차 등록 현황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구별 전기차 보유 대수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구별 전기차 보유 대수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각 행정도별 인구 비율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=&gt;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행정동 별 전기차 보유 대수 도출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전기차 보유 대수 현황을 비교하여 수요로 파악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B726C-FA11-0A43-8D03-FC1AE595B019}"/>
              </a:ext>
            </a:extLst>
          </p:cNvPr>
          <p:cNvSpPr txBox="1"/>
          <p:nvPr/>
        </p:nvSpPr>
        <p:spPr>
          <a:xfrm>
            <a:off x="1221954" y="4652890"/>
            <a:ext cx="10152498" cy="14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앱 실행 횟수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주체 측에서 제공한 거주자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활동자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기준 전기차 앱 실행횟수 현황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앱 실행 횟수를 데이터에서 추출하여 행정동 단위의 잠재적인 수요로 파악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</p:txBody>
      </p:sp>
      <p:sp>
        <p:nvSpPr>
          <p:cNvPr id="2" name="Google Shape;1744;p43">
            <a:extLst>
              <a:ext uri="{FF2B5EF4-FFF2-40B4-BE49-F238E27FC236}">
                <a16:creationId xmlns:a16="http://schemas.microsoft.com/office/drawing/2014/main" id="{42F76C32-ACFF-1491-1F63-337D18FF5CEE}"/>
              </a:ext>
            </a:extLst>
          </p:cNvPr>
          <p:cNvSpPr/>
          <p:nvPr/>
        </p:nvSpPr>
        <p:spPr>
          <a:xfrm>
            <a:off x="529554" y="1241869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129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수요적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8" name="Google Shape;1744;p43">
            <a:extLst>
              <a:ext uri="{FF2B5EF4-FFF2-40B4-BE49-F238E27FC236}">
                <a16:creationId xmlns:a16="http://schemas.microsoft.com/office/drawing/2014/main" id="{416A96C6-2669-6C1A-1975-A9364AD55C18}"/>
              </a:ext>
            </a:extLst>
          </p:cNvPr>
          <p:cNvSpPr/>
          <p:nvPr/>
        </p:nvSpPr>
        <p:spPr>
          <a:xfrm>
            <a:off x="529554" y="1241869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86635" y="1241869"/>
            <a:ext cx="3314100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수요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B589D-9C87-E38B-4006-133CF4A33802}"/>
              </a:ext>
            </a:extLst>
          </p:cNvPr>
          <p:cNvSpPr txBox="1"/>
          <p:nvPr/>
        </p:nvSpPr>
        <p:spPr>
          <a:xfrm>
            <a:off x="1019751" y="2058351"/>
            <a:ext cx="10152498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행정동 별 인구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인구를 연령별 세대 현황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(6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월말 기준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경제 인구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(20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~ 60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를 기준으로 추출 후 수요로 파악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사업체 종사자 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행정구역 별 사업체 종사자 수를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종사자 수 비교를 통한 수요 파악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8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수요적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8" name="Google Shape;1744;p43">
            <a:extLst>
              <a:ext uri="{FF2B5EF4-FFF2-40B4-BE49-F238E27FC236}">
                <a16:creationId xmlns:a16="http://schemas.microsoft.com/office/drawing/2014/main" id="{416A96C6-2669-6C1A-1975-A9364AD55C18}"/>
              </a:ext>
            </a:extLst>
          </p:cNvPr>
          <p:cNvSpPr/>
          <p:nvPr/>
        </p:nvSpPr>
        <p:spPr>
          <a:xfrm>
            <a:off x="529554" y="1241869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80677" y="1241869"/>
            <a:ext cx="3314100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수요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1D299-9D2E-A113-640F-F5B01F3E1ADA}"/>
              </a:ext>
            </a:extLst>
          </p:cNvPr>
          <p:cNvSpPr txBox="1"/>
          <p:nvPr/>
        </p:nvSpPr>
        <p:spPr>
          <a:xfrm>
            <a:off x="1221954" y="2063278"/>
            <a:ext cx="9869379" cy="399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전기차 교통량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-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j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지역의 전기차 등록 대수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* ( j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지역의 종사자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용인지역의 종사자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로 계산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산업 중분류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종사자 규모 및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읍면동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별 사업체 수 데이터 활용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전기차의 교통량을 수요 측면으로 파악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구매력 지수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(BPI)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구매력 지수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= 0.5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해당 행정동이 용인시의 전기차 보유대수에서 차지하는 비율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+ 			 0.3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행정동 별 전기차 앱 실행 횟수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+ 0.2 *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행정동 별 인구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기존 데이터를 활용하여 파생 변수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11E8C-85E1-DD58-6579-570FFB36F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89" y="3808010"/>
            <a:ext cx="4552077" cy="761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79040-54DC-35E5-D82E-D065F7B3E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18" y="1693669"/>
            <a:ext cx="4654714" cy="739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D06B2-5201-9F01-7792-B48A5A7E8108}"/>
              </a:ext>
            </a:extLst>
          </p:cNvPr>
          <p:cNvSpPr txBox="1"/>
          <p:nvPr/>
        </p:nvSpPr>
        <p:spPr>
          <a:xfrm>
            <a:off x="5414235" y="2334397"/>
            <a:ext cx="640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Road Balancing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고려한 전기충전소 입지선정에 관한 연구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인하대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권오성 석사과정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8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06455" y="536762"/>
            <a:ext cx="5068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Table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of Contents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92280" y="1949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배경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0625" y="235588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용인시의 인구증가와 만성적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주차난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67046" y="263508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2030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자동차 대전환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85803" y="3376162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90625" y="5241067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수요 측면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90624" y="5586588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공급 측면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92280" y="4803213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요인설정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902388" y="2355881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다양한 군집화 기법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915831" y="2714862"/>
            <a:ext cx="34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Hard-voting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통한 후보 행정동 선정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35741" y="1929490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선정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902388" y="3825206"/>
            <a:ext cx="3900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P-median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모델을 활용한 최종 후보지 선정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435741" y="3376162"/>
            <a:ext cx="2332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05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EEB9E-EFF8-0E56-BE00-F6E88AD886D8}"/>
              </a:ext>
            </a:extLst>
          </p:cNvPr>
          <p:cNvSpPr txBox="1"/>
          <p:nvPr/>
        </p:nvSpPr>
        <p:spPr>
          <a:xfrm>
            <a:off x="4430670" y="457516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06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시사점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AB3A51-2DAB-2405-EC46-867347E9B3E4}"/>
              </a:ext>
            </a:extLst>
          </p:cNvPr>
          <p:cNvSpPr txBox="1"/>
          <p:nvPr/>
        </p:nvSpPr>
        <p:spPr>
          <a:xfrm>
            <a:off x="1247532" y="3825205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제공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D0F01-A67E-5081-2982-CF3D7EB93EE6}"/>
              </a:ext>
            </a:extLst>
          </p:cNvPr>
          <p:cNvSpPr txBox="1"/>
          <p:nvPr/>
        </p:nvSpPr>
        <p:spPr>
          <a:xfrm>
            <a:off x="1247532" y="4160320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외부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5D0F6-9AFC-CCF7-31A1-1691A9ED2E52}"/>
              </a:ext>
            </a:extLst>
          </p:cNvPr>
          <p:cNvSpPr txBox="1"/>
          <p:nvPr/>
        </p:nvSpPr>
        <p:spPr>
          <a:xfrm>
            <a:off x="1190624" y="5894365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srgbClr val="A9D18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복합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측면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87569-C47E-2A6E-ABCD-0C86736986A1}"/>
              </a:ext>
            </a:extLst>
          </p:cNvPr>
          <p:cNvSpPr txBox="1"/>
          <p:nvPr/>
        </p:nvSpPr>
        <p:spPr>
          <a:xfrm>
            <a:off x="4417825" y="5494255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07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11321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공급적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9" name="Google Shape;1746;p43">
            <a:extLst>
              <a:ext uri="{FF2B5EF4-FFF2-40B4-BE49-F238E27FC236}">
                <a16:creationId xmlns:a16="http://schemas.microsoft.com/office/drawing/2014/main" id="{2469B11F-1C8C-D461-5C22-78599119D06B}"/>
              </a:ext>
            </a:extLst>
          </p:cNvPr>
          <p:cNvSpPr/>
          <p:nvPr/>
        </p:nvSpPr>
        <p:spPr>
          <a:xfrm>
            <a:off x="529554" y="1239071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68133" y="1239071"/>
            <a:ext cx="3314100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공급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18F55-7111-695D-95CD-3E910B66F703}"/>
              </a:ext>
            </a:extLst>
          </p:cNvPr>
          <p:cNvSpPr txBox="1"/>
          <p:nvPr/>
        </p:nvSpPr>
        <p:spPr>
          <a:xfrm>
            <a:off x="1221954" y="2423875"/>
            <a:ext cx="9869379" cy="319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주차장 현황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용인시 노상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노외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부설 공영주차장 현황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완속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충전기를 설치를 위한 공급 요소로 파악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기존 충전소 현황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FF0000"/>
                </a:solidFill>
              </a:uFill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내 급속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완속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전기차 충전소 현황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-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용인시 기존 전기차 충전소 입지 현황 분석을 통해 공급의 측면으로 파악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1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공급적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9" name="Google Shape;1746;p43">
            <a:extLst>
              <a:ext uri="{FF2B5EF4-FFF2-40B4-BE49-F238E27FC236}">
                <a16:creationId xmlns:a16="http://schemas.microsoft.com/office/drawing/2014/main" id="{2469B11F-1C8C-D461-5C22-78599119D06B}"/>
              </a:ext>
            </a:extLst>
          </p:cNvPr>
          <p:cNvSpPr/>
          <p:nvPr/>
        </p:nvSpPr>
        <p:spPr>
          <a:xfrm>
            <a:off x="535512" y="1239071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kumimoji="0" sz="20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68133" y="1239071"/>
            <a:ext cx="3314100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공급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A2B65-A6AA-9CB3-2E44-64A6C9BE06FC}"/>
              </a:ext>
            </a:extLst>
          </p:cNvPr>
          <p:cNvSpPr txBox="1"/>
          <p:nvPr/>
        </p:nvSpPr>
        <p:spPr>
          <a:xfrm>
            <a:off x="1268133" y="2164624"/>
            <a:ext cx="9637555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건물 현황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전기차 충전소 입지로서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공급측면으로 건물 고려</a:t>
            </a: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주차 가능 대수 기준으로 가중치를 두기 위해 다음과 같이 구분함</a:t>
            </a: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건물 요인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1, 2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는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『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광주시 전기차 충전소 입지선정 빅데이터 분석 결과 보고서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』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를 착안하여 적용함 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CD516C9-96CA-F92D-D1FC-78544D518CBA}"/>
              </a:ext>
            </a:extLst>
          </p:cNvPr>
          <p:cNvGraphicFramePr>
            <a:graphicFrameLocks noGrp="1"/>
          </p:cNvGraphicFramePr>
          <p:nvPr/>
        </p:nvGraphicFramePr>
        <p:xfrm>
          <a:off x="2925183" y="4536119"/>
          <a:ext cx="5980762" cy="14150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90381">
                  <a:extLst>
                    <a:ext uri="{9D8B030D-6E8A-4147-A177-3AD203B41FA5}">
                      <a16:colId xmlns:a16="http://schemas.microsoft.com/office/drawing/2014/main" val="834188527"/>
                    </a:ext>
                  </a:extLst>
                </a:gridCol>
                <a:gridCol w="2990381">
                  <a:extLst>
                    <a:ext uri="{9D8B030D-6E8A-4147-A177-3AD203B41FA5}">
                      <a16:colId xmlns:a16="http://schemas.microsoft.com/office/drawing/2014/main" val="3191008523"/>
                    </a:ext>
                  </a:extLst>
                </a:gridCol>
              </a:tblGrid>
              <a:tr h="457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건물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요인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건물 요인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84271354"/>
                  </a:ext>
                </a:extLst>
              </a:tr>
              <a:tr h="95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대학교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주유소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대형점포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쇼핑센터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아울렛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백화점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63616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48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요인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공급적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요인</a:t>
            </a:r>
          </a:p>
        </p:txBody>
      </p:sp>
      <p:sp>
        <p:nvSpPr>
          <p:cNvPr id="9" name="Google Shape;1746;p43">
            <a:extLst>
              <a:ext uri="{FF2B5EF4-FFF2-40B4-BE49-F238E27FC236}">
                <a16:creationId xmlns:a16="http://schemas.microsoft.com/office/drawing/2014/main" id="{2469B11F-1C8C-D461-5C22-78599119D06B}"/>
              </a:ext>
            </a:extLst>
          </p:cNvPr>
          <p:cNvSpPr/>
          <p:nvPr/>
        </p:nvSpPr>
        <p:spPr>
          <a:xfrm>
            <a:off x="535512" y="1239071"/>
            <a:ext cx="692400" cy="6429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742;p43">
            <a:extLst>
              <a:ext uri="{FF2B5EF4-FFF2-40B4-BE49-F238E27FC236}">
                <a16:creationId xmlns:a16="http://schemas.microsoft.com/office/drawing/2014/main" id="{D3E8486D-883A-BEA6-F603-8E7959D76965}"/>
              </a:ext>
            </a:extLst>
          </p:cNvPr>
          <p:cNvSpPr/>
          <p:nvPr/>
        </p:nvSpPr>
        <p:spPr>
          <a:xfrm>
            <a:off x="1268133" y="1239071"/>
            <a:ext cx="3742406" cy="642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400" b="1" dirty="0">
                <a:latin typeface="나눔스퀘어" panose="020B0600000101010101" charset="-127"/>
                <a:ea typeface="나눔스퀘어" panose="020B0600000101010101" charset="-127"/>
              </a:rPr>
              <a:t>복합</a:t>
            </a:r>
            <a:r>
              <a:rPr lang="en-US" altLang="ko-KR" sz="2400" b="1" dirty="0">
                <a:latin typeface="나눔스퀘어" panose="020B0600000101010101" charset="-127"/>
                <a:ea typeface="나눔스퀘어" panose="020B0600000101010101" charset="-127"/>
              </a:rPr>
              <a:t>(</a:t>
            </a:r>
            <a:r>
              <a:rPr lang="ko-KR" altLang="en-US" sz="2400" b="1" dirty="0">
                <a:latin typeface="나눔스퀘어" panose="020B0600000101010101" charset="-127"/>
                <a:ea typeface="나눔스퀘어" panose="020B0600000101010101" charset="-127"/>
              </a:rPr>
              <a:t>수요</a:t>
            </a:r>
            <a:r>
              <a:rPr lang="en-US" altLang="ko-KR" sz="2400" b="1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sz="2400" b="1" dirty="0">
                <a:latin typeface="나눔스퀘어" panose="020B0600000101010101" charset="-127"/>
                <a:ea typeface="나눔스퀘어" panose="020B0600000101010101" charset="-127"/>
              </a:rPr>
              <a:t>공급</a:t>
            </a:r>
            <a:r>
              <a:rPr lang="en-US" altLang="ko-KR" sz="2400" b="1" dirty="0">
                <a:latin typeface="나눔스퀘어" panose="020B0600000101010101" charset="-127"/>
                <a:ea typeface="나눔스퀘어" panose="020B0600000101010101" charset="-127"/>
              </a:rPr>
              <a:t>)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Arial"/>
                <a:sym typeface="Arial"/>
              </a:rPr>
              <a:t> 측면 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A2B65-A6AA-9CB3-2E44-64A6C9BE06FC}"/>
              </a:ext>
            </a:extLst>
          </p:cNvPr>
          <p:cNvSpPr txBox="1"/>
          <p:nvPr/>
        </p:nvSpPr>
        <p:spPr>
          <a:xfrm>
            <a:off x="1286312" y="2390399"/>
            <a:ext cx="9637555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포화 지수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수요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공급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 대비 충전소 개수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포화도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) -&gt;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구매력 지수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/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행정동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별 기존 충전소 개수</a:t>
            </a: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소매 포화지수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(IRS)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에서 착안한 파생변수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소매 포화지수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(IRS) =&gt;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신규점포에 대한 시장 잠재력을 측정할 때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사용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- IRS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값이 클수록 수요가 공급에 비해 크다는 것을 의미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수요에 비해 전기차 충전소 개수가 적다는 의미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) -&gt;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잠재적으로 고객을 흡인할 기회가 많으므로 그 지역 신규 점포를 내기에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charset="-127"/>
                <a:ea typeface="나눔스퀘어" panose="020B0600000101010101" charset="-127"/>
                <a:cs typeface="Times New Roman" panose="02020603050405020304" pitchFamily="18" charset="0"/>
              </a:rPr>
              <a:t>매력적</a:t>
            </a: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charset="-127"/>
              <a:ea typeface="나눔스퀘어" panose="020B0600000101010101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E2053-23F2-60E9-333D-11741727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89" y="1780889"/>
            <a:ext cx="5843257" cy="10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3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82729" y="2850577"/>
            <a:ext cx="5849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0" indent="-9144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후보 행정동 선정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77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6272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다양한 군집화 기법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선택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8C647-B1A4-F14D-27D5-4BBBBD76CB87}"/>
              </a:ext>
            </a:extLst>
          </p:cNvPr>
          <p:cNvSpPr txBox="1"/>
          <p:nvPr/>
        </p:nvSpPr>
        <p:spPr>
          <a:xfrm>
            <a:off x="2273834" y="986926"/>
            <a:ext cx="9044133" cy="823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신규 후보지 선정을 위한 요인을 설정한 후 요인들을 통해 신규 입지 선정에 있어 각 요인들이 미치는 영향력을 반영하고자 </a:t>
            </a:r>
            <a:r>
              <a:rPr kumimoji="0" lang="ko-KR" altLang="ko-KR" sz="1400" b="1" i="0" u="none" strike="noStrike" kern="100" cap="none" spc="0" normalizeH="0" baseline="0" noProof="0" dirty="0" err="1">
                <a:ln>
                  <a:noFill/>
                </a:ln>
                <a:solidFill>
                  <a:srgbClr val="7EA96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요인별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7EA96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가중치 벡터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를 추가적으로 구성한다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각 요인들의 정보가 담긴 행렬과 </a:t>
            </a:r>
            <a:r>
              <a:rPr kumimoji="0" lang="ko-KR" altLang="ko-KR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요인별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가중치 곱을 통해 용인시 행정동 구역을 기준으로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1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차적인 후보지역군을 특정 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군집화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(Clustering) 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방법론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을 활용하고자 한다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093505-B0C4-1AB7-7D88-B2976CC94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8" y="936592"/>
            <a:ext cx="935432" cy="935432"/>
          </a:xfrm>
          <a:prstGeom prst="rect">
            <a:avLst/>
          </a:prstGeom>
        </p:spPr>
      </p:pic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4A04D513-78B9-FD79-C206-B4416B4A7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1374"/>
              </p:ext>
            </p:extLst>
          </p:nvPr>
        </p:nvGraphicFramePr>
        <p:xfrm>
          <a:off x="981513" y="2161929"/>
          <a:ext cx="10447078" cy="44867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3098">
                  <a:extLst>
                    <a:ext uri="{9D8B030D-6E8A-4147-A177-3AD203B41FA5}">
                      <a16:colId xmlns:a16="http://schemas.microsoft.com/office/drawing/2014/main" val="812536114"/>
                    </a:ext>
                  </a:extLst>
                </a:gridCol>
                <a:gridCol w="1042727">
                  <a:extLst>
                    <a:ext uri="{9D8B030D-6E8A-4147-A177-3AD203B41FA5}">
                      <a16:colId xmlns:a16="http://schemas.microsoft.com/office/drawing/2014/main" val="3470624373"/>
                    </a:ext>
                  </a:extLst>
                </a:gridCol>
                <a:gridCol w="1674832">
                  <a:extLst>
                    <a:ext uri="{9D8B030D-6E8A-4147-A177-3AD203B41FA5}">
                      <a16:colId xmlns:a16="http://schemas.microsoft.com/office/drawing/2014/main" val="3240011992"/>
                    </a:ext>
                  </a:extLst>
                </a:gridCol>
                <a:gridCol w="1374539">
                  <a:extLst>
                    <a:ext uri="{9D8B030D-6E8A-4147-A177-3AD203B41FA5}">
                      <a16:colId xmlns:a16="http://schemas.microsoft.com/office/drawing/2014/main" val="2050149997"/>
                    </a:ext>
                  </a:extLst>
                </a:gridCol>
                <a:gridCol w="1496353">
                  <a:extLst>
                    <a:ext uri="{9D8B030D-6E8A-4147-A177-3AD203B41FA5}">
                      <a16:colId xmlns:a16="http://schemas.microsoft.com/office/drawing/2014/main" val="1024813023"/>
                    </a:ext>
                  </a:extLst>
                </a:gridCol>
                <a:gridCol w="1768703">
                  <a:extLst>
                    <a:ext uri="{9D8B030D-6E8A-4147-A177-3AD203B41FA5}">
                      <a16:colId xmlns:a16="http://schemas.microsoft.com/office/drawing/2014/main" val="1313584026"/>
                    </a:ext>
                  </a:extLst>
                </a:gridCol>
                <a:gridCol w="1816826">
                  <a:extLst>
                    <a:ext uri="{9D8B030D-6E8A-4147-A177-3AD203B41FA5}">
                      <a16:colId xmlns:a16="http://schemas.microsoft.com/office/drawing/2014/main" val="1061576212"/>
                    </a:ext>
                  </a:extLst>
                </a:gridCol>
              </a:tblGrid>
              <a:tr h="66358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K-means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Agglomerative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Clustering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Affinity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Propagation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Mean Shift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Gaussian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Mixture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Birch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859538"/>
                  </a:ext>
                </a:extLst>
              </a:tr>
              <a:tr h="92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 개수 </a:t>
                      </a:r>
                      <a:endParaRPr lang="en-US" altLang="ko-KR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결정</a:t>
                      </a:r>
                      <a:endParaRPr lang="en-US" altLang="ko-KR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방법론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Elbow point Method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(WSS)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Silhouette Coefficient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높은 군집 개수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군집화 기법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파라미터 튜닝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7290290"/>
                  </a:ext>
                </a:extLst>
              </a:tr>
              <a:tr h="378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n_samples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n_components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=12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587034"/>
                  </a:ext>
                </a:extLst>
              </a:tr>
              <a:tr h="92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사용</a:t>
                      </a:r>
                      <a:endParaRPr lang="en-US" altLang="ko-KR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파라미터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파라미터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Bandwidth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quantile=0.2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n_clusters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threshold 0.5, branching_factor 50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766389"/>
                  </a:ext>
                </a:extLst>
              </a:tr>
              <a:tr h="506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Silhouette Coefficient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0.5658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0.5618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0.5589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0.6109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0.6159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0.6109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500713"/>
                  </a:ext>
                </a:extLst>
              </a:tr>
              <a:tr h="506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Davies Bouldin Index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0.4429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0.4536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0.4531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0.3456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0.3822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0.3456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815125"/>
                  </a:ext>
                </a:extLst>
              </a:tr>
              <a:tr h="506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Target Cluster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Weighted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Value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높은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Cluster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상위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541960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87942DD-0479-412E-CFBD-9CCB7341DB56}"/>
              </a:ext>
            </a:extLst>
          </p:cNvPr>
          <p:cNvSpPr txBox="1"/>
          <p:nvPr/>
        </p:nvSpPr>
        <p:spPr>
          <a:xfrm>
            <a:off x="6819634" y="1919921"/>
            <a:ext cx="4608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※ Silhouette Coefficient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클수록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Davies Bouldin Index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작을수록 좋음</a:t>
            </a:r>
          </a:p>
        </p:txBody>
      </p:sp>
    </p:spTree>
    <p:extLst>
      <p:ext uri="{BB962C8B-B14F-4D97-AF65-F5344CB8AC3E}">
        <p14:creationId xmlns:p14="http://schemas.microsoft.com/office/powerpoint/2010/main" val="212485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6676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다양한 군집화 기법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클러스터링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930835-FCF2-A71F-15AB-BBEB8162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5" y="1006679"/>
            <a:ext cx="5928745" cy="5019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D79D5B-E23B-8A1C-5C12-66A9F543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78" y="1006679"/>
            <a:ext cx="5800113" cy="5019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DDB6A-88CE-1E62-60D1-25F03A340B75}"/>
              </a:ext>
            </a:extLst>
          </p:cNvPr>
          <p:cNvSpPr txBox="1"/>
          <p:nvPr/>
        </p:nvSpPr>
        <p:spPr>
          <a:xfrm>
            <a:off x="770571" y="874591"/>
            <a:ext cx="604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 충전소 후보 행정동 클러스터링 시각화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(PCA</a:t>
            </a: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17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6676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다양한 군집화 기법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클러스터링 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354FE-1C7A-9034-3325-E9A5C325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9" y="1130799"/>
            <a:ext cx="5892392" cy="4766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3584DA-9C68-DE88-DD45-CE1B3B50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46" y="1130799"/>
            <a:ext cx="6012127" cy="476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97C55-AD06-5775-B1E3-0C74B13D8327}"/>
              </a:ext>
            </a:extLst>
          </p:cNvPr>
          <p:cNvSpPr txBox="1"/>
          <p:nvPr/>
        </p:nvSpPr>
        <p:spPr>
          <a:xfrm>
            <a:off x="770570" y="874591"/>
            <a:ext cx="589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 충전소 후보 행정동 클러스터링 시각화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(PCA</a:t>
            </a: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80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5974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다양한 군집화 기법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탈락한 기법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4A04D513-78B9-FD79-C206-B4416B4A7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6261"/>
              </p:ext>
            </p:extLst>
          </p:nvPr>
        </p:nvGraphicFramePr>
        <p:xfrm>
          <a:off x="967892" y="2046802"/>
          <a:ext cx="10256216" cy="35304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4984">
                  <a:extLst>
                    <a:ext uri="{9D8B030D-6E8A-4147-A177-3AD203B41FA5}">
                      <a16:colId xmlns:a16="http://schemas.microsoft.com/office/drawing/2014/main" val="812536114"/>
                    </a:ext>
                  </a:extLst>
                </a:gridCol>
                <a:gridCol w="2165655">
                  <a:extLst>
                    <a:ext uri="{9D8B030D-6E8A-4147-A177-3AD203B41FA5}">
                      <a16:colId xmlns:a16="http://schemas.microsoft.com/office/drawing/2014/main" val="3470624373"/>
                    </a:ext>
                  </a:extLst>
                </a:gridCol>
                <a:gridCol w="2149739">
                  <a:extLst>
                    <a:ext uri="{9D8B030D-6E8A-4147-A177-3AD203B41FA5}">
                      <a16:colId xmlns:a16="http://schemas.microsoft.com/office/drawing/2014/main" val="3240011992"/>
                    </a:ext>
                  </a:extLst>
                </a:gridCol>
                <a:gridCol w="2629145">
                  <a:extLst>
                    <a:ext uri="{9D8B030D-6E8A-4147-A177-3AD203B41FA5}">
                      <a16:colId xmlns:a16="http://schemas.microsoft.com/office/drawing/2014/main" val="1220173979"/>
                    </a:ext>
                  </a:extLst>
                </a:gridCol>
                <a:gridCol w="1966693">
                  <a:extLst>
                    <a:ext uri="{9D8B030D-6E8A-4147-A177-3AD203B41FA5}">
                      <a16:colId xmlns:a16="http://schemas.microsoft.com/office/drawing/2014/main" val="4294137619"/>
                    </a:ext>
                  </a:extLst>
                </a:gridCol>
              </a:tblGrid>
              <a:tr h="75238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MiniBatch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KMeans</a:t>
                      </a:r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DBSCAN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OPTICS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Spectral Clustering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859538"/>
                  </a:ext>
                </a:extLst>
              </a:tr>
              <a:tr h="877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탈락 이유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Kmeans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유사한</a:t>
                      </a:r>
                      <a:endParaRPr lang="en-US" altLang="ko-KR" sz="14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알고리즘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낮은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Silhouette Coefficient Score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90290"/>
                  </a:ext>
                </a:extLst>
              </a:tr>
              <a:tr h="577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사용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batch_size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eps,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min_samples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min_samples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n_clusters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587034"/>
                  </a:ext>
                </a:extLst>
              </a:tr>
              <a:tr h="577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Silhouette Coefficient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0.5914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0.3780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0.3520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-0.2705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500713"/>
                  </a:ext>
                </a:extLst>
              </a:tr>
              <a:tr h="744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Davies Bouldin Index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0.3922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1.3071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2.6415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7.4752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4196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2C6769A-B5EB-F102-CA7C-3AAAEDD85166}"/>
              </a:ext>
            </a:extLst>
          </p:cNvPr>
          <p:cNvSpPr txBox="1"/>
          <p:nvPr/>
        </p:nvSpPr>
        <p:spPr>
          <a:xfrm>
            <a:off x="6615154" y="1785192"/>
            <a:ext cx="4608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※ Silhouette Coefficient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클수록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Davies Bouldin Index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작을수록 좋음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0C418-F368-B6C7-1897-460DC412D231}"/>
              </a:ext>
            </a:extLst>
          </p:cNvPr>
          <p:cNvSpPr txBox="1"/>
          <p:nvPr/>
        </p:nvSpPr>
        <p:spPr>
          <a:xfrm>
            <a:off x="770570" y="874591"/>
            <a:ext cx="589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탈락한 군집화 기법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b="1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30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665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03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후보 행정동 설정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– Hard Voting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을 통한 후보 행정동 설정</a:t>
            </a:r>
          </a:p>
        </p:txBody>
      </p:sp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C84081D7-EFBE-60F9-8AF1-AD28FD5E9C33}"/>
              </a:ext>
            </a:extLst>
          </p:cNvPr>
          <p:cNvSpPr/>
          <p:nvPr/>
        </p:nvSpPr>
        <p:spPr>
          <a:xfrm>
            <a:off x="1440879" y="4851519"/>
            <a:ext cx="9678625" cy="1325596"/>
          </a:xfrm>
          <a:prstGeom prst="round2DiagRect">
            <a:avLst/>
          </a:prstGeom>
          <a:solidFill>
            <a:srgbClr val="DDF0C8"/>
          </a:solidFill>
          <a:ln>
            <a:solidFill>
              <a:srgbClr val="A9D18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개의 클러스터링 기법을 통해 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cluster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별로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Weighted_value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계산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Weighted_value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높은 상위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개의 군집들에 속한 행정동을 가지고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hard-voting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진행하여 최종적으로 </a:t>
            </a: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성복동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과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죽전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 선정됨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83" name="차트 82">
            <a:extLst>
              <a:ext uri="{FF2B5EF4-FFF2-40B4-BE49-F238E27FC236}">
                <a16:creationId xmlns:a16="http://schemas.microsoft.com/office/drawing/2014/main" id="{13D84A70-A2D1-2BBE-F139-2FA91CEF8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435041"/>
              </p:ext>
            </p:extLst>
          </p:nvPr>
        </p:nvGraphicFramePr>
        <p:xfrm>
          <a:off x="5391324" y="14542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D8D9467-CB57-9C47-AC59-A669F1B1FABF}"/>
              </a:ext>
            </a:extLst>
          </p:cNvPr>
          <p:cNvSpPr txBox="1"/>
          <p:nvPr/>
        </p:nvSpPr>
        <p:spPr>
          <a:xfrm>
            <a:off x="770570" y="874591"/>
            <a:ext cx="589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Hard</a:t>
            </a: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Voting</a:t>
            </a: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AB2EEDE8-FAFC-7713-BD6D-EEBC4C8A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795" y="1729973"/>
            <a:ext cx="1618682" cy="2409821"/>
          </a:xfrm>
          <a:prstGeom prst="rect">
            <a:avLst/>
          </a:prstGeom>
          <a:ln w="9525">
            <a:noFill/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3FD2B6-3146-7504-2635-A5AFD56DE005}"/>
              </a:ext>
            </a:extLst>
          </p:cNvPr>
          <p:cNvSpPr/>
          <p:nvPr/>
        </p:nvSpPr>
        <p:spPr>
          <a:xfrm>
            <a:off x="2458795" y="2136710"/>
            <a:ext cx="1553367" cy="7981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1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14094" y="2881573"/>
            <a:ext cx="5617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5.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최종 후보지 선정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22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85162" y="2891198"/>
            <a:ext cx="4110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분석 배경</a:t>
            </a:r>
          </a:p>
        </p:txBody>
      </p:sp>
    </p:spTree>
    <p:extLst>
      <p:ext uri="{BB962C8B-B14F-4D97-AF65-F5344CB8AC3E}">
        <p14:creationId xmlns:p14="http://schemas.microsoft.com/office/powerpoint/2010/main" val="1455071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568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Set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covering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을 이용한 입지 후보지 개수 결정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33569-7AAA-0CF2-EE81-C0FFE5389ADB}"/>
              </a:ext>
            </a:extLst>
          </p:cNvPr>
          <p:cNvSpPr txBox="1"/>
          <p:nvPr/>
        </p:nvSpPr>
        <p:spPr>
          <a:xfrm>
            <a:off x="710164" y="1320975"/>
            <a:ext cx="10819754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Toregas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(1971)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가 제시한 모델로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수요지와 공급 입지 간에 최대 허용 거리를 미리 설정해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놓고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 조건을 만족시키는 범위 내에서 설치할 전기차 충전소 후보지의 개수를 최소로 하는 것을 목적으로 활용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따라서 모든 전기차 충전소 시설 이용고객이 최대 허용거리 이내에서 서비스를 받도록 하므로 수요자의 입지 접근성을 고려한 최적의 입지 개수를 선정할 수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있음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그리고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p-median 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기법에 필요한 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라는 입지 후보지 개수 결정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에 활용하였고   그 결과 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죽전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동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4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4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성복동</a:t>
            </a:r>
            <a:r>
              <a:rPr lang="en-US" altLang="ko-KR" sz="14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5</a:t>
            </a:r>
            <a:r>
              <a:rPr lang="ko-KR" altLang="en-US" sz="14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4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나타남</a:t>
            </a:r>
            <a:endParaRPr kumimoji="0" lang="ko-KR" altLang="ko-KR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95076-CA47-5215-FF31-728110DAA893}"/>
              </a:ext>
            </a:extLst>
          </p:cNvPr>
          <p:cNvSpPr txBox="1"/>
          <p:nvPr/>
        </p:nvSpPr>
        <p:spPr>
          <a:xfrm>
            <a:off x="710164" y="859310"/>
            <a:ext cx="440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Set-covering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모형이란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0608A-7E64-22D9-A43A-206D85AE9671}"/>
                  </a:ext>
                </a:extLst>
              </p:cNvPr>
              <p:cNvSpPr txBox="1"/>
              <p:nvPr/>
            </p:nvSpPr>
            <p:spPr>
              <a:xfrm>
                <a:off x="710164" y="2689264"/>
                <a:ext cx="2983919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집합 및 첨자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노드 집합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입지 후보지 집합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j 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노드 인덱스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0608A-7E64-22D9-A43A-206D85AE9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4" y="2689264"/>
                <a:ext cx="2983919" cy="1477328"/>
              </a:xfrm>
              <a:prstGeom prst="rect">
                <a:avLst/>
              </a:prstGeom>
              <a:blipFill>
                <a:blip r:embed="rId2"/>
                <a:stretch>
                  <a:fillRect l="-612" t="-826" r="-408" b="-37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1351A-98E7-CD27-F455-C1313E6E6EE2}"/>
                  </a:ext>
                </a:extLst>
              </p:cNvPr>
              <p:cNvSpPr txBox="1"/>
              <p:nvPr/>
            </p:nvSpPr>
            <p:spPr>
              <a:xfrm>
                <a:off x="3838520" y="2674872"/>
                <a:ext cx="8076672" cy="161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의사결정변수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1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전기차 충전소가 설치될 경우 </a:t>
                </a: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= 0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전기차 충전소가 설치되지 않을 경우</a:t>
                </a: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1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와 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사이의 거리가 서비스 허용 거리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(450m)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이하인 경우 </a:t>
                </a: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= 0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와 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사이의 거리가 서비스 허용 거리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(450m)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를 초과한 경우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1351A-98E7-CD27-F455-C1313E6E6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20" y="2674872"/>
                <a:ext cx="8076672" cy="1614545"/>
              </a:xfrm>
              <a:prstGeom prst="rect">
                <a:avLst/>
              </a:prstGeom>
              <a:blipFill>
                <a:blip r:embed="rId3"/>
                <a:stretch>
                  <a:fillRect l="-226" t="-755" b="-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54119-28A7-77C0-8BF6-E565474FC056}"/>
                  </a:ext>
                </a:extLst>
              </p:cNvPr>
              <p:cNvSpPr txBox="1"/>
              <p:nvPr/>
            </p:nvSpPr>
            <p:spPr>
              <a:xfrm>
                <a:off x="1121975" y="4339211"/>
                <a:ext cx="9948049" cy="2021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수리 모델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Objective function: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𝑀𝑖𝑛𝑖𝑚𝑖𝑧𝑒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  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  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(1)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충전소 후보지 설치개수를 최소화</a:t>
                </a:r>
              </a:p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Subject to: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≥1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(2) 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 반드시 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한개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이상의 전기차 충전소 후보지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의해 서비스를 받아야 함을 의미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∈{0,1}            </m:t>
                    </m:r>
                    <m:r>
                      <a:rPr kumimoji="0" lang="en-US" altLang="ko-KR" sz="14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       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(3)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의사결정변수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0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혹은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1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 값을 가져야 함을 의미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(binary variable)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54119-28A7-77C0-8BF6-E565474F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75" y="4339211"/>
                <a:ext cx="9948049" cy="2021066"/>
              </a:xfrm>
              <a:prstGeom prst="rect">
                <a:avLst/>
              </a:prstGeom>
              <a:blipFill>
                <a:blip r:embed="rId4"/>
                <a:stretch>
                  <a:fillRect l="-2267" t="-604" b="-3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906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36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P-median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모델을 활용하여 최종 후보지 선정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8483D-0238-8D34-73D7-2D93D72D9EDD}"/>
              </a:ext>
            </a:extLst>
          </p:cNvPr>
          <p:cNvSpPr txBox="1"/>
          <p:nvPr/>
        </p:nvSpPr>
        <p:spPr>
          <a:xfrm>
            <a:off x="710164" y="1329048"/>
            <a:ext cx="11128591" cy="167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p-median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문제는 각 후보입지에 설치될 공급 시설들과 수요지들 간 제품을 수송하는 과정에서 소요되는 단위당 수송비나 수송거리가 주어져 있다고 가정할 때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최소의 수송비용으로 모든 소비자들의 수요를 충족시킬 수 있는 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 이하의 시설을 설치할 때의 최적 입지를 결정하는 문제임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이는 현 전기차 충전소 후보지 입지 최적화 상황에 대입해 볼 때 전기차 충전소 소비자들이 누구나 접근이 용이하고 편리한 곳에 해당하는 충전소를 이용할 수 있도록 서비스 만족도를 최대화하는 것으로 볼 수 있음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그래서 목적함수의 경우 접근성 측면에서 소비자들의 총 통행거리를 비용으로 고려하여 최소화하도록 설정하였다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여기서 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값은 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set-covering 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모형에서 산출된 값을 적용하며 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P-median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모형을 통하여 용인시의 전기차 충전소 후보지를 최종적으로 선정</a:t>
            </a:r>
            <a:endParaRPr kumimoji="0" lang="ko-KR" altLang="ko-KR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5536F-1D00-E121-C583-82213527FC35}"/>
              </a:ext>
            </a:extLst>
          </p:cNvPr>
          <p:cNvSpPr txBox="1"/>
          <p:nvPr/>
        </p:nvSpPr>
        <p:spPr>
          <a:xfrm>
            <a:off x="710164" y="859310"/>
            <a:ext cx="4400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P-median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모형이란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A14FC-947A-ADFE-FAE3-0EFC4F3B7B98}"/>
                  </a:ext>
                </a:extLst>
              </p:cNvPr>
              <p:cNvSpPr txBox="1"/>
              <p:nvPr/>
            </p:nvSpPr>
            <p:spPr>
              <a:xfrm>
                <a:off x="710164" y="3080314"/>
                <a:ext cx="317769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집합 및 첨자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 노드 집합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전기차 충전소 후보지 집합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j 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노드 인덱스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 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7A14FC-947A-ADFE-FAE3-0EFC4F3B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4" y="3080314"/>
                <a:ext cx="3177692" cy="1477328"/>
              </a:xfrm>
              <a:prstGeom prst="rect">
                <a:avLst/>
              </a:prstGeom>
              <a:blipFill>
                <a:blip r:embed="rId2"/>
                <a:stretch>
                  <a:fillRect l="-575" t="-412" r="-383" b="-3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3A9E2-8F4F-F1E9-F649-79F695C17B9D}"/>
                  </a:ext>
                </a:extLst>
              </p:cNvPr>
              <p:cNvSpPr txBox="1"/>
              <p:nvPr/>
            </p:nvSpPr>
            <p:spPr>
              <a:xfrm>
                <a:off x="4740969" y="3080314"/>
                <a:ext cx="6094990" cy="161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의사결정변수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1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전기차 충전소가 설치될 경우 </a:t>
                </a: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= 0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전기차 충전소가 설치되지 않을 경우</a:t>
                </a:r>
              </a:p>
              <a:p>
                <a:pPr marL="1521460" marR="0" lvl="0" indent="-152146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1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 전기차 입지 후보지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를 활용하는 경우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= 0	            </a:t>
                </a:r>
                <a:r>
                  <a:rPr kumimoji="0" lang="ko-KR" altLang="ko-K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kumimoji="0" lang="ko-KR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 전기차 입지 후보지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j</a:t>
                </a:r>
                <a:r>
                  <a:rPr kumimoji="0" lang="ko-KR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를 활용하지 않는 경우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A3A9E2-8F4F-F1E9-F649-79F695C17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969" y="3080314"/>
                <a:ext cx="6094990" cy="1614545"/>
              </a:xfrm>
              <a:prstGeom prst="rect">
                <a:avLst/>
              </a:prstGeom>
              <a:blipFill>
                <a:blip r:embed="rId3"/>
                <a:stretch>
                  <a:fillRect l="-300" t="-377" b="-3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1288A1-A33A-EBED-8255-ADEEF35DF95B}"/>
                  </a:ext>
                </a:extLst>
              </p:cNvPr>
              <p:cNvSpPr txBox="1"/>
              <p:nvPr/>
            </p:nvSpPr>
            <p:spPr>
              <a:xfrm>
                <a:off x="710164" y="4604724"/>
                <a:ext cx="4198756" cy="184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파라미터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 수요량 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와 전기차 충전소 후보지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와의 거리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시설물 수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itchFamily="2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	</a:t>
                </a:r>
                <a:r>
                  <a:rPr kumimoji="0" lang="ko-KR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충전소 설치 비용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1288A1-A33A-EBED-8255-ADEEF35D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64" y="4604724"/>
                <a:ext cx="4198756" cy="1848455"/>
              </a:xfrm>
              <a:prstGeom prst="rect">
                <a:avLst/>
              </a:prstGeom>
              <a:blipFill>
                <a:blip r:embed="rId4"/>
                <a:stretch>
                  <a:fillRect l="-435" t="-329" r="-435" b="-6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091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36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P-median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모델을 활용하여 최종 후보지 선정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5536F-1D00-E121-C583-82213527FC35}"/>
              </a:ext>
            </a:extLst>
          </p:cNvPr>
          <p:cNvSpPr txBox="1"/>
          <p:nvPr/>
        </p:nvSpPr>
        <p:spPr>
          <a:xfrm>
            <a:off x="710164" y="859310"/>
            <a:ext cx="538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P-median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모형의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수리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7E25BE-1F49-74FB-B9A9-0FFDC6D45828}"/>
                  </a:ext>
                </a:extLst>
              </p:cNvPr>
              <p:cNvSpPr txBox="1"/>
              <p:nvPr/>
            </p:nvSpPr>
            <p:spPr>
              <a:xfrm>
                <a:off x="464127" y="1695409"/>
                <a:ext cx="11263745" cy="4312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R" sz="1400" b="1" i="1" u="sng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나눔고딕" pitchFamily="2" charset="-127"/>
                    <a:cs typeface="Times New Roman" panose="02020603050405020304" pitchFamily="18" charset="0"/>
                  </a:rPr>
                  <a:t>수리 모델</a:t>
                </a:r>
                <a:endParaRPr kumimoji="0" lang="ko-KR" altLang="ko-KR" sz="14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Objective function: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𝑀𝑖𝑛𝑖𝑚𝑖𝑧𝑒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  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ko-KR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altLang="ko-KR" sz="1400" b="0" i="1" u="none" strike="noStrike" kern="1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고딕" pitchFamily="2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(1)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수요자와 전기차 충전소 후보지간 총 통행거리에 해당하는 비용 최소화</a:t>
                </a:r>
              </a:p>
              <a:p>
                <a:pPr marL="0" marR="0" lvl="0" indent="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Subject to: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(2)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각 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는 반드시 하나의 전기차 충전소 후보지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의해 서비스를 받아야함을 의미 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ko-KR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14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고딕" pitchFamily="2" charset="-127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(3)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전기차 충전소 후보지 설치 개수를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p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로 정의함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≤ </m:t>
                    </m:r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 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(4) </a:t>
                </a:r>
                <a:r>
                  <a:rPr kumimoji="0" lang="ko-KR" altLang="ko-KR" sz="14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수요지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 위치한 전기차 충전소 서비스를 받을 경우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,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반드시 </a:t>
                </a:r>
                <a14:m>
                  <m:oMath xmlns:m="http://schemas.openxmlformats.org/officeDocument/2006/math"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에서 전기차 충전소에서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        					     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운영되어야 함을 의미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∈{0,1}            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(5)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의사결정변수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0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혹은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1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 값을 가져야 함을 의미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(binary variable)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          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𝐼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, ∀ 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∈</m:t>
                    </m:r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	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(6) 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의사결정변수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나눔고딕" pitchFamily="2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ko-KR" sz="14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나눔고딕" pitchFamily="2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0 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혹은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 1</a:t>
                </a:r>
                <a:r>
                  <a:rPr kumimoji="0" lang="ko-KR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의 값을 가져야 함을 의미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  <a:cs typeface="Times New Roman" panose="02020603050405020304" pitchFamily="18" charset="0"/>
                  </a:rPr>
                  <a:t>(binary variable)</a:t>
                </a:r>
                <a:endParaRPr kumimoji="0" lang="ko-KR" altLang="ko-KR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7E25BE-1F49-74FB-B9A9-0FFDC6D4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27" y="1695409"/>
                <a:ext cx="11263745" cy="4312784"/>
              </a:xfrm>
              <a:prstGeom prst="rect">
                <a:avLst/>
              </a:prstGeom>
              <a:blipFill>
                <a:blip r:embed="rId2"/>
                <a:stretch>
                  <a:fillRect l="-2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78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36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P-median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모델을 활용하여 최종 후보지 선정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5536F-1D00-E121-C583-82213527FC35}"/>
              </a:ext>
            </a:extLst>
          </p:cNvPr>
          <p:cNvSpPr txBox="1"/>
          <p:nvPr/>
        </p:nvSpPr>
        <p:spPr>
          <a:xfrm>
            <a:off x="710163" y="859310"/>
            <a:ext cx="666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 covering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P-median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모형의 시각화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결과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5147D-F224-FA62-F1F8-1BFA0B644B31}"/>
              </a:ext>
            </a:extLst>
          </p:cNvPr>
          <p:cNvSpPr txBox="1"/>
          <p:nvPr/>
        </p:nvSpPr>
        <p:spPr>
          <a:xfrm>
            <a:off x="1019327" y="1595094"/>
            <a:ext cx="218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성복동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(P=5)</a:t>
            </a:r>
            <a:endParaRPr lang="ko-KR" altLang="en-US" sz="2400" dirty="0">
              <a:solidFill>
                <a:srgbClr val="70AD47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70AAE-BA2D-2265-C603-B6E09FDC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0" y="2306928"/>
            <a:ext cx="3939267" cy="2973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8395D-DF5F-E065-D49D-C6D29EEF0C4F}"/>
              </a:ext>
            </a:extLst>
          </p:cNvPr>
          <p:cNvSpPr txBox="1"/>
          <p:nvPr/>
        </p:nvSpPr>
        <p:spPr>
          <a:xfrm>
            <a:off x="6666730" y="1595094"/>
            <a:ext cx="2887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죽전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(P=4)</a:t>
            </a:r>
            <a:endParaRPr lang="ko-KR" altLang="en-US" sz="2400" dirty="0">
              <a:solidFill>
                <a:srgbClr val="70AD47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2C908-6D67-E6D8-99C3-31672200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730" y="2545283"/>
            <a:ext cx="4192547" cy="2496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8A132-EF2D-2894-67D2-85C9A9F14078}"/>
              </a:ext>
            </a:extLst>
          </p:cNvPr>
          <p:cNvSpPr txBox="1"/>
          <p:nvPr/>
        </p:nvSpPr>
        <p:spPr>
          <a:xfrm>
            <a:off x="1332722" y="5655489"/>
            <a:ext cx="952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대수가 많고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퇴근 직후 야간시간 대 수요가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완속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충전소 서비스 허용 거리 내에 다수 분포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7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 중심 후보지 선정 </a:t>
            </a:r>
          </a:p>
        </p:txBody>
      </p:sp>
    </p:spTree>
    <p:extLst>
      <p:ext uri="{BB962C8B-B14F-4D97-AF65-F5344CB8AC3E}">
        <p14:creationId xmlns:p14="http://schemas.microsoft.com/office/powerpoint/2010/main" val="150112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36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P-median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모델을 활용하여 최종 후보지 선정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5536F-1D00-E121-C583-82213527FC35}"/>
              </a:ext>
            </a:extLst>
          </p:cNvPr>
          <p:cNvSpPr txBox="1"/>
          <p:nvPr/>
        </p:nvSpPr>
        <p:spPr>
          <a:xfrm>
            <a:off x="710163" y="859310"/>
            <a:ext cx="666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 covering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P-median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모형의 시각화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결과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5147D-F224-FA62-F1F8-1BFA0B644B31}"/>
              </a:ext>
            </a:extLst>
          </p:cNvPr>
          <p:cNvSpPr txBox="1"/>
          <p:nvPr/>
        </p:nvSpPr>
        <p:spPr>
          <a:xfrm>
            <a:off x="770571" y="1340311"/>
            <a:ext cx="218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성복동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45C7AA-7F07-E001-020F-1D38F136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970" y="1853966"/>
            <a:ext cx="5075339" cy="4144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582E7A-5A7D-BD39-905C-124C4732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21" y="1853966"/>
            <a:ext cx="4929929" cy="4143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E68952-2065-B1E4-716E-E3D845208ADD}"/>
              </a:ext>
            </a:extLst>
          </p:cNvPr>
          <p:cNvSpPr txBox="1"/>
          <p:nvPr/>
        </p:nvSpPr>
        <p:spPr>
          <a:xfrm>
            <a:off x="8135344" y="6107691"/>
            <a:ext cx="282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P-median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8DFC-BB13-CB21-DEA4-E5A8C167CE96}"/>
              </a:ext>
            </a:extLst>
          </p:cNvPr>
          <p:cNvSpPr txBox="1"/>
          <p:nvPr/>
        </p:nvSpPr>
        <p:spPr>
          <a:xfrm>
            <a:off x="2080470" y="6107691"/>
            <a:ext cx="282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covering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89498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7364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최종 후보지 선정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– P-median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모델을 활용하여 최종 후보지 선정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9D18E"/>
              </a:solidFill>
              <a:effectLst/>
              <a:uLnTx/>
              <a:uFillTx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5536F-1D00-E121-C583-82213527FC35}"/>
              </a:ext>
            </a:extLst>
          </p:cNvPr>
          <p:cNvSpPr txBox="1"/>
          <p:nvPr/>
        </p:nvSpPr>
        <p:spPr>
          <a:xfrm>
            <a:off x="710163" y="859310"/>
            <a:ext cx="666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 covering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P-median 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모형의 시각화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결과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5147D-F224-FA62-F1F8-1BFA0B644B31}"/>
              </a:ext>
            </a:extLst>
          </p:cNvPr>
          <p:cNvSpPr txBox="1"/>
          <p:nvPr/>
        </p:nvSpPr>
        <p:spPr>
          <a:xfrm>
            <a:off x="770571" y="1340311"/>
            <a:ext cx="218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죽전</a:t>
            </a:r>
            <a:r>
              <a:rPr lang="en-US" altLang="ko-KR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70AD47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68952-2065-B1E4-716E-E3D845208ADD}"/>
              </a:ext>
            </a:extLst>
          </p:cNvPr>
          <p:cNvSpPr txBox="1"/>
          <p:nvPr/>
        </p:nvSpPr>
        <p:spPr>
          <a:xfrm>
            <a:off x="8135344" y="6107691"/>
            <a:ext cx="282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P-median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F8DFC-BB13-CB21-DEA4-E5A8C167CE96}"/>
              </a:ext>
            </a:extLst>
          </p:cNvPr>
          <p:cNvSpPr txBox="1"/>
          <p:nvPr/>
        </p:nvSpPr>
        <p:spPr>
          <a:xfrm>
            <a:off x="2080470" y="6132605"/>
            <a:ext cx="282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covering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A6FBF2-9163-4A3C-DFE4-3BAB2EBC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029" y="1906795"/>
            <a:ext cx="4879333" cy="41357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36281E-39BE-7BC5-1340-0540A778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21" y="1906795"/>
            <a:ext cx="5219440" cy="41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06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14094" y="2881573"/>
            <a:ext cx="4169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6.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분석 시사점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993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06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시사점 </a:t>
            </a:r>
          </a:p>
        </p:txBody>
      </p:sp>
      <p:sp>
        <p:nvSpPr>
          <p:cNvPr id="32" name="타원 31"/>
          <p:cNvSpPr/>
          <p:nvPr/>
        </p:nvSpPr>
        <p:spPr>
          <a:xfrm>
            <a:off x="770571" y="2141143"/>
            <a:ext cx="3240000" cy="3240000"/>
          </a:xfrm>
          <a:prstGeom prst="ellips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5704" y="333316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장기적 최적 입지 고려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4233" y="3852675"/>
            <a:ext cx="26212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수요 뿐만 아니라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전기차 전환을 통해 발생할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잠재수요를 고려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63" y="2510038"/>
            <a:ext cx="513830" cy="51383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422F75A-8975-B2CA-6907-B43DA5016469}"/>
              </a:ext>
            </a:extLst>
          </p:cNvPr>
          <p:cNvSpPr/>
          <p:nvPr/>
        </p:nvSpPr>
        <p:spPr>
          <a:xfrm>
            <a:off x="4376862" y="2170528"/>
            <a:ext cx="3240000" cy="32400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BA326-E839-0FD0-1AA1-B141A29DA679}"/>
              </a:ext>
            </a:extLst>
          </p:cNvPr>
          <p:cNvSpPr txBox="1"/>
          <p:nvPr/>
        </p:nvSpPr>
        <p:spPr>
          <a:xfrm>
            <a:off x="4891934" y="3202141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 수요 증가 대비</a:t>
            </a:r>
            <a:endParaRPr lang="en-US" altLang="ko-KR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인프라 확보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60451-7AE6-A9CB-8778-47C624EF94EC}"/>
              </a:ext>
            </a:extLst>
          </p:cNvPr>
          <p:cNvSpPr txBox="1"/>
          <p:nvPr/>
        </p:nvSpPr>
        <p:spPr>
          <a:xfrm>
            <a:off x="4566028" y="3943426"/>
            <a:ext cx="28616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 대전환 정책에 맞추어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잠재적으로 늘어날 전기차 수요 대비 </a:t>
            </a:r>
            <a:endParaRPr lang="en-US" altLang="ko-KR" sz="14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전기차 충전소 공급망 확대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E10415-A47F-8B2D-8A13-2259C9D0FE88}"/>
              </a:ext>
            </a:extLst>
          </p:cNvPr>
          <p:cNvSpPr/>
          <p:nvPr/>
        </p:nvSpPr>
        <p:spPr>
          <a:xfrm>
            <a:off x="7983153" y="2170528"/>
            <a:ext cx="3240000" cy="3240000"/>
          </a:xfrm>
          <a:prstGeom prst="ellips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A1056-2C3B-51C6-EC54-8281EEF24839}"/>
              </a:ext>
            </a:extLst>
          </p:cNvPr>
          <p:cNvSpPr txBox="1"/>
          <p:nvPr/>
        </p:nvSpPr>
        <p:spPr>
          <a:xfrm>
            <a:off x="8267464" y="332344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사용자와 가까운 입지 선정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E6130-5836-E173-944A-96B4F5C32864}"/>
              </a:ext>
            </a:extLst>
          </p:cNvPr>
          <p:cNvSpPr txBox="1"/>
          <p:nvPr/>
        </p:nvSpPr>
        <p:spPr>
          <a:xfrm>
            <a:off x="8245686" y="3896690"/>
            <a:ext cx="28087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접근용이성을 제공하여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 수준을 증가시키고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나아가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증대를 기대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EFE6F-AA62-C971-1CB8-E512609579AD}"/>
              </a:ext>
            </a:extLst>
          </p:cNvPr>
          <p:cNvSpPr txBox="1"/>
          <p:nvPr/>
        </p:nvSpPr>
        <p:spPr>
          <a:xfrm>
            <a:off x="5300455" y="17036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공익적 관점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645E3-0613-FFAE-4FF5-06BDFA89DF24}"/>
              </a:ext>
            </a:extLst>
          </p:cNvPr>
          <p:cNvSpPr txBox="1"/>
          <p:nvPr/>
        </p:nvSpPr>
        <p:spPr>
          <a:xfrm>
            <a:off x="8892861" y="17036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수익적 관점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99B3C-354F-EE55-DCDA-6AA0A5DF81F2}"/>
              </a:ext>
            </a:extLst>
          </p:cNvPr>
          <p:cNvSpPr txBox="1"/>
          <p:nvPr/>
        </p:nvSpPr>
        <p:spPr>
          <a:xfrm>
            <a:off x="1680280" y="17036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장기적 관점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5A00E9-6225-80B6-7E59-B5ED1240E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37" y="2558085"/>
            <a:ext cx="513830" cy="5138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9C3902-8DEA-0913-C965-75DF041A3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62" y="2406953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62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14094" y="2881573"/>
            <a:ext cx="3323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참고 문헌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2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참고 문헌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557C0-8454-743B-FF0D-CEF888B2B28A}"/>
              </a:ext>
            </a:extLst>
          </p:cNvPr>
          <p:cNvSpPr txBox="1"/>
          <p:nvPr/>
        </p:nvSpPr>
        <p:spPr>
          <a:xfrm>
            <a:off x="496550" y="1865207"/>
            <a:ext cx="11198900" cy="3791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권오성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(2017).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로드밸런싱을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고려한 전기차 충전소 입지선정에 관한 연구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인하대학교 물류전문대학원 학위논문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19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이향숙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진무위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추상호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(2017).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무인택배함의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최적입지 선정을 위한 방법론 개발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학회논문지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16(4). 14-24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안용준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(2018).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세종시 전기자동차 충전인프라 최적입지선정 연구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대전세종연구원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1-129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광주시 전기차 충전소 입지선정 빅데이터 분석 결과 보고서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광주시 정보통신과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1-18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김장영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(2017).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최적의 전기자동차 충전소 위치 선정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한국정보통신학회논문지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21(8). 1576-1580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3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C6E70-F1C8-15E1-0A05-4458906DCBF3}"/>
              </a:ext>
            </a:extLst>
          </p:cNvPr>
          <p:cNvSpPr txBox="1"/>
          <p:nvPr/>
        </p:nvSpPr>
        <p:spPr>
          <a:xfrm>
            <a:off x="2189747" y="5608523"/>
            <a:ext cx="7677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2022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기준 용인시는 경기도 내에서 수원시 다음으로 두번째로 인구가 많음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인구수는 내국인 기준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2012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904,915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명에서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2022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1,077,609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명으로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지속적으로 증가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인구는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2037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년까지 지속적으로 증가할 것으로 예상됨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44C58-6A16-BDCA-6913-ADE500B12A3B}"/>
              </a:ext>
            </a:extLst>
          </p:cNvPr>
          <p:cNvSpPr txBox="1"/>
          <p:nvPr/>
        </p:nvSpPr>
        <p:spPr>
          <a:xfrm>
            <a:off x="8354728" y="1055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9E4BB-896B-4643-9CF0-20102D3E7F3B}"/>
              </a:ext>
            </a:extLst>
          </p:cNvPr>
          <p:cNvSpPr txBox="1"/>
          <p:nvPr/>
        </p:nvSpPr>
        <p:spPr>
          <a:xfrm>
            <a:off x="3432121" y="5214617"/>
            <a:ext cx="5107338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Figure1.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용인시 인구 추이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EB6B43-F86C-149B-CB0B-94806F8F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60" y="907856"/>
            <a:ext cx="8391473" cy="42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/>
        </p:nvSpPr>
        <p:spPr>
          <a:xfrm rot="16200000">
            <a:off x="6971792" y="2821525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/>
        </p:nvSpPr>
        <p:spPr>
          <a:xfrm rot="16200000">
            <a:off x="7700249" y="41071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/>
        </p:nvSpPr>
        <p:spPr>
          <a:xfrm rot="16200000">
            <a:off x="7693679" y="3243969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8432869" y="324256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/>
        </p:nvSpPr>
        <p:spPr>
          <a:xfrm rot="16200000">
            <a:off x="6227128" y="66734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/>
        </p:nvSpPr>
        <p:spPr>
          <a:xfrm rot="16200000">
            <a:off x="5479156" y="19561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6222106" y="152669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/>
        </p:nvSpPr>
        <p:spPr>
          <a:xfrm rot="16200000">
            <a:off x="6224577" y="238497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이등변 삼각형 82"/>
          <p:cNvSpPr/>
          <p:nvPr/>
        </p:nvSpPr>
        <p:spPr>
          <a:xfrm rot="16200000">
            <a:off x="4005564" y="110269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이등변 삼각형 83"/>
          <p:cNvSpPr/>
          <p:nvPr/>
        </p:nvSpPr>
        <p:spPr>
          <a:xfrm rot="16200000">
            <a:off x="4739310" y="6737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6200000">
            <a:off x="4740003" y="15303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이등변 삼각형 88"/>
          <p:cNvSpPr/>
          <p:nvPr/>
        </p:nvSpPr>
        <p:spPr>
          <a:xfrm rot="19800000">
            <a:off x="6046454" y="992194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이등변 삼각형 89"/>
          <p:cNvSpPr/>
          <p:nvPr/>
        </p:nvSpPr>
        <p:spPr>
          <a:xfrm rot="19800000">
            <a:off x="5294467" y="14275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이등변 삼각형 93"/>
          <p:cNvSpPr/>
          <p:nvPr/>
        </p:nvSpPr>
        <p:spPr>
          <a:xfrm rot="19800000">
            <a:off x="6777293" y="1418929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17488" y="3843759"/>
            <a:ext cx="3864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THANK YOU!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3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배경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D53C36-79A0-E280-4B7E-0348DDFED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3348694"/>
            <a:ext cx="1399082" cy="1399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827617-D6C6-3DC7-8DC6-859B41940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15" y="1962303"/>
            <a:ext cx="1326462" cy="1326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473A92-7890-BFF7-5E66-4C0DAEC82CA6}"/>
              </a:ext>
            </a:extLst>
          </p:cNvPr>
          <p:cNvSpPr txBox="1"/>
          <p:nvPr/>
        </p:nvSpPr>
        <p:spPr>
          <a:xfrm>
            <a:off x="3786423" y="1399789"/>
            <a:ext cx="494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용인시 인구 증가와 만성적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주차난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69E1B-366D-952D-B01A-383917110371}"/>
              </a:ext>
            </a:extLst>
          </p:cNvPr>
          <p:cNvSpPr txBox="1"/>
          <p:nvPr/>
        </p:nvSpPr>
        <p:spPr>
          <a:xfrm>
            <a:off x="2893569" y="2438380"/>
            <a:ext cx="4542744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내국인 기준 현재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(2022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인구는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1,077,609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인구는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2037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년까지 꾸준히 증가할 것으로 예상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9F7E6F-55B8-C5CE-285E-24D45862C74C}"/>
              </a:ext>
            </a:extLst>
          </p:cNvPr>
          <p:cNvSpPr/>
          <p:nvPr/>
        </p:nvSpPr>
        <p:spPr>
          <a:xfrm>
            <a:off x="7566892" y="2621957"/>
            <a:ext cx="499890" cy="4001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D31B9-63BE-0E31-51FB-6DF262B347E3}"/>
              </a:ext>
            </a:extLst>
          </p:cNvPr>
          <p:cNvSpPr txBox="1"/>
          <p:nvPr/>
        </p:nvSpPr>
        <p:spPr>
          <a:xfrm>
            <a:off x="8107221" y="2576725"/>
            <a:ext cx="296169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인구 증가는 도시 문제를 발생시킴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FA78A-01D1-4DE0-5AA1-FB988E72F322}"/>
              </a:ext>
            </a:extLst>
          </p:cNvPr>
          <p:cNvSpPr txBox="1"/>
          <p:nvPr/>
        </p:nvSpPr>
        <p:spPr>
          <a:xfrm>
            <a:off x="3045205" y="3834954"/>
            <a:ext cx="4206284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주차 수요에 비해 공간 부족 문제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존재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인근 갓길 주차가 늘어 정체와 교통사고 위험 발생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B1A51-692C-7FF5-A0FE-DA42B24ED80C}"/>
              </a:ext>
            </a:extLst>
          </p:cNvPr>
          <p:cNvSpPr txBox="1"/>
          <p:nvPr/>
        </p:nvSpPr>
        <p:spPr>
          <a:xfrm>
            <a:off x="8187209" y="3653064"/>
            <a:ext cx="2961690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용인시는 사유지 및 국공유지를 활용해     주차 공간 확보하는 등 노력을 하지만        여전히 주차난은 만성적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7BBF24-E8AD-380B-1EA8-1CAAEA4B83B4}"/>
              </a:ext>
            </a:extLst>
          </p:cNvPr>
          <p:cNvSpPr/>
          <p:nvPr/>
        </p:nvSpPr>
        <p:spPr>
          <a:xfrm>
            <a:off x="7566892" y="3990944"/>
            <a:ext cx="499890" cy="4001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9962E896-C811-1B40-09F5-271648CEB43D}"/>
              </a:ext>
            </a:extLst>
          </p:cNvPr>
          <p:cNvSpPr/>
          <p:nvPr/>
        </p:nvSpPr>
        <p:spPr>
          <a:xfrm>
            <a:off x="1360787" y="5285532"/>
            <a:ext cx="9678625" cy="1030731"/>
          </a:xfrm>
          <a:prstGeom prst="round2DiagRect">
            <a:avLst/>
          </a:prstGeom>
          <a:solidFill>
            <a:srgbClr val="DDF0C8"/>
          </a:solidFill>
          <a:ln>
            <a:solidFill>
              <a:srgbClr val="A9D18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본 분석의 대상은 전기차 </a:t>
            </a:r>
            <a:r>
              <a:rPr kumimoji="0" lang="ko-KR" altLang="en-US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완속</a:t>
            </a:r>
            <a:r>
              <a:rPr kumimoji="0" lang="ko-KR" altLang="en-US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충전소로</a:t>
            </a:r>
            <a:r>
              <a:rPr kumimoji="0" lang="en-US" altLang="ko-KR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긴 충전 시간이라는 특성이 있어 주차장이 하는 역할을 전기차를 대상으로 수행</a:t>
            </a:r>
            <a:endParaRPr kumimoji="0" lang="en-US" altLang="ko-KR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따라서</a:t>
            </a:r>
            <a:r>
              <a:rPr kumimoji="0" lang="en-US" altLang="ko-KR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분석에 있어 용인시의 주차공간 부족문제를 고려할 필요성이 있음</a:t>
            </a:r>
          </a:p>
        </p:txBody>
      </p:sp>
    </p:spTree>
    <p:extLst>
      <p:ext uri="{BB962C8B-B14F-4D97-AF65-F5344CB8AC3E}">
        <p14:creationId xmlns:p14="http://schemas.microsoft.com/office/powerpoint/2010/main" val="425606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73A92-7890-BFF7-5E66-4C0DAEC82CA6}"/>
              </a:ext>
            </a:extLst>
          </p:cNvPr>
          <p:cNvSpPr txBox="1"/>
          <p:nvPr/>
        </p:nvSpPr>
        <p:spPr>
          <a:xfrm>
            <a:off x="4428077" y="1402909"/>
            <a:ext cx="3241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2030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년 자동차 대전환</a:t>
            </a:r>
          </a:p>
        </p:txBody>
      </p:sp>
      <p:sp>
        <p:nvSpPr>
          <p:cNvPr id="9" name="Google Shape;1433;p40">
            <a:extLst>
              <a:ext uri="{FF2B5EF4-FFF2-40B4-BE49-F238E27FC236}">
                <a16:creationId xmlns:a16="http://schemas.microsoft.com/office/drawing/2014/main" id="{E6C7D53D-5855-CBD5-2471-53C381989569}"/>
              </a:ext>
            </a:extLst>
          </p:cNvPr>
          <p:cNvSpPr txBox="1"/>
          <p:nvPr/>
        </p:nvSpPr>
        <p:spPr>
          <a:xfrm>
            <a:off x="8270036" y="4063018"/>
            <a:ext cx="2247995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ira Sans"/>
                <a:sym typeface="Fira Sans"/>
              </a:rPr>
              <a:t>정부 및 지자체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0" name="Google Shape;1434;p40">
            <a:extLst>
              <a:ext uri="{FF2B5EF4-FFF2-40B4-BE49-F238E27FC236}">
                <a16:creationId xmlns:a16="http://schemas.microsoft.com/office/drawing/2014/main" id="{BE21B567-862C-22EF-823E-5094BF46BD4D}"/>
              </a:ext>
            </a:extLst>
          </p:cNvPr>
          <p:cNvSpPr txBox="1"/>
          <p:nvPr/>
        </p:nvSpPr>
        <p:spPr>
          <a:xfrm>
            <a:off x="8270036" y="2430938"/>
            <a:ext cx="1940251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ira Sans"/>
                <a:sym typeface="Fira Sans"/>
              </a:rPr>
              <a:t>현대자동차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1" name="Google Shape;1435;p40">
            <a:extLst>
              <a:ext uri="{FF2B5EF4-FFF2-40B4-BE49-F238E27FC236}">
                <a16:creationId xmlns:a16="http://schemas.microsoft.com/office/drawing/2014/main" id="{0D699857-6A3B-E60D-0CDD-756945A51217}"/>
              </a:ext>
            </a:extLst>
          </p:cNvPr>
          <p:cNvSpPr txBox="1"/>
          <p:nvPr/>
        </p:nvSpPr>
        <p:spPr>
          <a:xfrm>
            <a:off x="2935687" y="2430151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ira Sans"/>
                <a:sym typeface="Fira Sans"/>
              </a:rPr>
              <a:t>벤츠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3" name="Google Shape;1436;p40">
            <a:extLst>
              <a:ext uri="{FF2B5EF4-FFF2-40B4-BE49-F238E27FC236}">
                <a16:creationId xmlns:a16="http://schemas.microsoft.com/office/drawing/2014/main" id="{C516E59F-6C1E-BC9C-11F7-1F53017DA02C}"/>
              </a:ext>
            </a:extLst>
          </p:cNvPr>
          <p:cNvSpPr txBox="1"/>
          <p:nvPr/>
        </p:nvSpPr>
        <p:spPr>
          <a:xfrm>
            <a:off x="2931387" y="4063011"/>
            <a:ext cx="9684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Fira Sans"/>
                <a:sym typeface="Fira Sans"/>
              </a:rPr>
              <a:t>볼보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Fira Sans"/>
              <a:sym typeface="Fira Sans"/>
            </a:endParaRPr>
          </a:p>
        </p:txBody>
      </p:sp>
      <p:sp>
        <p:nvSpPr>
          <p:cNvPr id="16" name="Google Shape;1437;p40">
            <a:extLst>
              <a:ext uri="{FF2B5EF4-FFF2-40B4-BE49-F238E27FC236}">
                <a16:creationId xmlns:a16="http://schemas.microsoft.com/office/drawing/2014/main" id="{CC932780-211B-26F3-606B-8992BF50340E}"/>
              </a:ext>
            </a:extLst>
          </p:cNvPr>
          <p:cNvSpPr/>
          <p:nvPr/>
        </p:nvSpPr>
        <p:spPr>
          <a:xfrm>
            <a:off x="1699902" y="2875772"/>
            <a:ext cx="221936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2030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년부터 전 차종을 전기차로 출시한다는 목표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7" name="Google Shape;1438;p40">
            <a:extLst>
              <a:ext uri="{FF2B5EF4-FFF2-40B4-BE49-F238E27FC236}">
                <a16:creationId xmlns:a16="http://schemas.microsoft.com/office/drawing/2014/main" id="{BAD76F47-FC83-EC15-425E-1A7AF290CABE}"/>
              </a:ext>
            </a:extLst>
          </p:cNvPr>
          <p:cNvSpPr/>
          <p:nvPr/>
        </p:nvSpPr>
        <p:spPr>
          <a:xfrm>
            <a:off x="1530991" y="4513503"/>
            <a:ext cx="239112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2030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년까지 생산하는 모든 차종을 전기차로 전환하는 계획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8" name="Google Shape;1439;p40">
            <a:extLst>
              <a:ext uri="{FF2B5EF4-FFF2-40B4-BE49-F238E27FC236}">
                <a16:creationId xmlns:a16="http://schemas.microsoft.com/office/drawing/2014/main" id="{95E77084-4B30-F144-6991-B15FB97C7501}"/>
              </a:ext>
            </a:extLst>
          </p:cNvPr>
          <p:cNvSpPr/>
          <p:nvPr/>
        </p:nvSpPr>
        <p:spPr>
          <a:xfrm>
            <a:off x="8267187" y="2948418"/>
            <a:ext cx="2820670" cy="85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2045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년까지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100%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재생에너지로 전환 및 추진하는 로드맵 구축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제네시스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GV80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출고 기간은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개월 정도로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전기차에 대한 관심과 수요 증가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9" name="Google Shape;1440;p40">
            <a:extLst>
              <a:ext uri="{FF2B5EF4-FFF2-40B4-BE49-F238E27FC236}">
                <a16:creationId xmlns:a16="http://schemas.microsoft.com/office/drawing/2014/main" id="{E47A13EA-C466-5519-5D45-D39FBACFA83C}"/>
              </a:ext>
            </a:extLst>
          </p:cNvPr>
          <p:cNvSpPr/>
          <p:nvPr/>
        </p:nvSpPr>
        <p:spPr>
          <a:xfrm>
            <a:off x="8280564" y="4569382"/>
            <a:ext cx="1844948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전기차 공급 및 지원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용인시는 전기차 신차 구매보조금을 매년 지급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grpSp>
        <p:nvGrpSpPr>
          <p:cNvPr id="20" name="Google Shape;1441;p40">
            <a:extLst>
              <a:ext uri="{FF2B5EF4-FFF2-40B4-BE49-F238E27FC236}">
                <a16:creationId xmlns:a16="http://schemas.microsoft.com/office/drawing/2014/main" id="{27B6DA01-4C8B-8899-D97F-199796B8AD33}"/>
              </a:ext>
            </a:extLst>
          </p:cNvPr>
          <p:cNvGrpSpPr/>
          <p:nvPr/>
        </p:nvGrpSpPr>
        <p:grpSpPr>
          <a:xfrm>
            <a:off x="4223124" y="2592511"/>
            <a:ext cx="3742020" cy="2376215"/>
            <a:chOff x="457200" y="1586323"/>
            <a:chExt cx="3742020" cy="2376215"/>
          </a:xfrm>
        </p:grpSpPr>
        <p:sp>
          <p:nvSpPr>
            <p:cNvPr id="25" name="Google Shape;1442;p40">
              <a:extLst>
                <a:ext uri="{FF2B5EF4-FFF2-40B4-BE49-F238E27FC236}">
                  <a16:creationId xmlns:a16="http://schemas.microsoft.com/office/drawing/2014/main" id="{B0F61AE4-8C1F-759A-8742-A920EEFB1858}"/>
                </a:ext>
              </a:extLst>
            </p:cNvPr>
            <p:cNvSpPr/>
            <p:nvPr/>
          </p:nvSpPr>
          <p:spPr>
            <a:xfrm>
              <a:off x="2409047" y="3121851"/>
              <a:ext cx="662935" cy="374729"/>
            </a:xfrm>
            <a:custGeom>
              <a:avLst/>
              <a:gdLst/>
              <a:ahLst/>
              <a:cxnLst/>
              <a:rect l="l" t="t" r="r" b="b"/>
              <a:pathLst>
                <a:path w="12941" h="7315" extrusionOk="0">
                  <a:moveTo>
                    <a:pt x="5157" y="0"/>
                  </a:moveTo>
                  <a:lnTo>
                    <a:pt x="5032" y="31"/>
                  </a:lnTo>
                  <a:lnTo>
                    <a:pt x="656" y="2563"/>
                  </a:lnTo>
                  <a:lnTo>
                    <a:pt x="500" y="2657"/>
                  </a:lnTo>
                  <a:lnTo>
                    <a:pt x="375" y="2782"/>
                  </a:lnTo>
                  <a:lnTo>
                    <a:pt x="250" y="2907"/>
                  </a:lnTo>
                  <a:lnTo>
                    <a:pt x="156" y="3032"/>
                  </a:lnTo>
                  <a:lnTo>
                    <a:pt x="94" y="3188"/>
                  </a:lnTo>
                  <a:lnTo>
                    <a:pt x="31" y="3345"/>
                  </a:lnTo>
                  <a:lnTo>
                    <a:pt x="0" y="3532"/>
                  </a:lnTo>
                  <a:lnTo>
                    <a:pt x="0" y="3688"/>
                  </a:lnTo>
                  <a:lnTo>
                    <a:pt x="0" y="3876"/>
                  </a:lnTo>
                  <a:lnTo>
                    <a:pt x="31" y="4032"/>
                  </a:lnTo>
                  <a:lnTo>
                    <a:pt x="94" y="4189"/>
                  </a:lnTo>
                  <a:lnTo>
                    <a:pt x="156" y="4345"/>
                  </a:lnTo>
                  <a:lnTo>
                    <a:pt x="250" y="4501"/>
                  </a:lnTo>
                  <a:lnTo>
                    <a:pt x="375" y="4626"/>
                  </a:lnTo>
                  <a:lnTo>
                    <a:pt x="500" y="4720"/>
                  </a:lnTo>
                  <a:lnTo>
                    <a:pt x="656" y="4814"/>
                  </a:lnTo>
                  <a:lnTo>
                    <a:pt x="1032" y="5001"/>
                  </a:lnTo>
                  <a:lnTo>
                    <a:pt x="1407" y="5157"/>
                  </a:lnTo>
                  <a:lnTo>
                    <a:pt x="1813" y="5220"/>
                  </a:lnTo>
                  <a:lnTo>
                    <a:pt x="2219" y="5251"/>
                  </a:lnTo>
                  <a:lnTo>
                    <a:pt x="2626" y="5220"/>
                  </a:lnTo>
                  <a:lnTo>
                    <a:pt x="3032" y="5157"/>
                  </a:lnTo>
                  <a:lnTo>
                    <a:pt x="3438" y="5001"/>
                  </a:lnTo>
                  <a:lnTo>
                    <a:pt x="3813" y="4814"/>
                  </a:lnTo>
                  <a:lnTo>
                    <a:pt x="7095" y="2938"/>
                  </a:lnTo>
                  <a:lnTo>
                    <a:pt x="7283" y="2844"/>
                  </a:lnTo>
                  <a:lnTo>
                    <a:pt x="7471" y="2782"/>
                  </a:lnTo>
                  <a:lnTo>
                    <a:pt x="7658" y="2751"/>
                  </a:lnTo>
                  <a:lnTo>
                    <a:pt x="7846" y="2719"/>
                  </a:lnTo>
                  <a:lnTo>
                    <a:pt x="8033" y="2751"/>
                  </a:lnTo>
                  <a:lnTo>
                    <a:pt x="8252" y="2782"/>
                  </a:lnTo>
                  <a:lnTo>
                    <a:pt x="8440" y="2844"/>
                  </a:lnTo>
                  <a:lnTo>
                    <a:pt x="8596" y="2938"/>
                  </a:lnTo>
                  <a:lnTo>
                    <a:pt x="8721" y="3032"/>
                  </a:lnTo>
                  <a:lnTo>
                    <a:pt x="8815" y="3157"/>
                  </a:lnTo>
                  <a:lnTo>
                    <a:pt x="8846" y="3251"/>
                  </a:lnTo>
                  <a:lnTo>
                    <a:pt x="8846" y="3345"/>
                  </a:lnTo>
                  <a:lnTo>
                    <a:pt x="8846" y="3438"/>
                  </a:lnTo>
                  <a:lnTo>
                    <a:pt x="8815" y="3532"/>
                  </a:lnTo>
                  <a:lnTo>
                    <a:pt x="8721" y="3657"/>
                  </a:lnTo>
                  <a:lnTo>
                    <a:pt x="8596" y="3751"/>
                  </a:lnTo>
                  <a:lnTo>
                    <a:pt x="7877" y="4189"/>
                  </a:lnTo>
                  <a:lnTo>
                    <a:pt x="7721" y="4282"/>
                  </a:lnTo>
                  <a:lnTo>
                    <a:pt x="7596" y="4407"/>
                  </a:lnTo>
                  <a:lnTo>
                    <a:pt x="7471" y="4532"/>
                  </a:lnTo>
                  <a:lnTo>
                    <a:pt x="7377" y="4689"/>
                  </a:lnTo>
                  <a:lnTo>
                    <a:pt x="7314" y="4845"/>
                  </a:lnTo>
                  <a:lnTo>
                    <a:pt x="7252" y="5001"/>
                  </a:lnTo>
                  <a:lnTo>
                    <a:pt x="7220" y="5189"/>
                  </a:lnTo>
                  <a:lnTo>
                    <a:pt x="7189" y="5345"/>
                  </a:lnTo>
                  <a:lnTo>
                    <a:pt x="7220" y="5533"/>
                  </a:lnTo>
                  <a:lnTo>
                    <a:pt x="7252" y="5720"/>
                  </a:lnTo>
                  <a:lnTo>
                    <a:pt x="7314" y="5876"/>
                  </a:lnTo>
                  <a:lnTo>
                    <a:pt x="7377" y="6033"/>
                  </a:lnTo>
                  <a:lnTo>
                    <a:pt x="7471" y="6189"/>
                  </a:lnTo>
                  <a:lnTo>
                    <a:pt x="7596" y="6314"/>
                  </a:lnTo>
                  <a:lnTo>
                    <a:pt x="7721" y="6439"/>
                  </a:lnTo>
                  <a:lnTo>
                    <a:pt x="7877" y="6533"/>
                  </a:lnTo>
                  <a:lnTo>
                    <a:pt x="8565" y="6908"/>
                  </a:lnTo>
                  <a:lnTo>
                    <a:pt x="8908" y="7095"/>
                  </a:lnTo>
                  <a:lnTo>
                    <a:pt x="9252" y="7220"/>
                  </a:lnTo>
                  <a:lnTo>
                    <a:pt x="9627" y="7283"/>
                  </a:lnTo>
                  <a:lnTo>
                    <a:pt x="10002" y="7314"/>
                  </a:lnTo>
                  <a:lnTo>
                    <a:pt x="10377" y="7283"/>
                  </a:lnTo>
                  <a:lnTo>
                    <a:pt x="10721" y="7220"/>
                  </a:lnTo>
                  <a:lnTo>
                    <a:pt x="11096" y="7095"/>
                  </a:lnTo>
                  <a:lnTo>
                    <a:pt x="11440" y="6908"/>
                  </a:lnTo>
                  <a:lnTo>
                    <a:pt x="12753" y="6158"/>
                  </a:lnTo>
                  <a:lnTo>
                    <a:pt x="12878" y="6064"/>
                  </a:lnTo>
                  <a:lnTo>
                    <a:pt x="12941" y="5939"/>
                  </a:lnTo>
                  <a:lnTo>
                    <a:pt x="12941" y="5783"/>
                  </a:lnTo>
                  <a:lnTo>
                    <a:pt x="12909" y="5626"/>
                  </a:lnTo>
                  <a:lnTo>
                    <a:pt x="12784" y="5501"/>
                  </a:lnTo>
                  <a:lnTo>
                    <a:pt x="12659" y="5439"/>
                  </a:lnTo>
                  <a:lnTo>
                    <a:pt x="12503" y="5439"/>
                  </a:lnTo>
                  <a:lnTo>
                    <a:pt x="12378" y="5501"/>
                  </a:lnTo>
                  <a:lnTo>
                    <a:pt x="11034" y="6252"/>
                  </a:lnTo>
                  <a:lnTo>
                    <a:pt x="10784" y="6377"/>
                  </a:lnTo>
                  <a:lnTo>
                    <a:pt x="10534" y="6470"/>
                  </a:lnTo>
                  <a:lnTo>
                    <a:pt x="10284" y="6502"/>
                  </a:lnTo>
                  <a:lnTo>
                    <a:pt x="10002" y="6533"/>
                  </a:lnTo>
                  <a:lnTo>
                    <a:pt x="9721" y="6502"/>
                  </a:lnTo>
                  <a:lnTo>
                    <a:pt x="9471" y="6470"/>
                  </a:lnTo>
                  <a:lnTo>
                    <a:pt x="9190" y="6377"/>
                  </a:lnTo>
                  <a:lnTo>
                    <a:pt x="8940" y="6252"/>
                  </a:lnTo>
                  <a:lnTo>
                    <a:pt x="8252" y="5845"/>
                  </a:lnTo>
                  <a:lnTo>
                    <a:pt x="8158" y="5751"/>
                  </a:lnTo>
                  <a:lnTo>
                    <a:pt x="8064" y="5658"/>
                  </a:lnTo>
                  <a:lnTo>
                    <a:pt x="8002" y="5501"/>
                  </a:lnTo>
                  <a:lnTo>
                    <a:pt x="7971" y="5345"/>
                  </a:lnTo>
                  <a:lnTo>
                    <a:pt x="8002" y="5220"/>
                  </a:lnTo>
                  <a:lnTo>
                    <a:pt x="8064" y="5064"/>
                  </a:lnTo>
                  <a:lnTo>
                    <a:pt x="8158" y="4939"/>
                  </a:lnTo>
                  <a:lnTo>
                    <a:pt x="8252" y="4845"/>
                  </a:lnTo>
                  <a:lnTo>
                    <a:pt x="9002" y="4439"/>
                  </a:lnTo>
                  <a:lnTo>
                    <a:pt x="9127" y="4345"/>
                  </a:lnTo>
                  <a:lnTo>
                    <a:pt x="9252" y="4220"/>
                  </a:lnTo>
                  <a:lnTo>
                    <a:pt x="9377" y="4126"/>
                  </a:lnTo>
                  <a:lnTo>
                    <a:pt x="9471" y="3970"/>
                  </a:lnTo>
                  <a:lnTo>
                    <a:pt x="9534" y="3845"/>
                  </a:lnTo>
                  <a:lnTo>
                    <a:pt x="9565" y="3688"/>
                  </a:lnTo>
                  <a:lnTo>
                    <a:pt x="9627" y="3501"/>
                  </a:lnTo>
                  <a:lnTo>
                    <a:pt x="9627" y="3345"/>
                  </a:lnTo>
                  <a:lnTo>
                    <a:pt x="9627" y="3188"/>
                  </a:lnTo>
                  <a:lnTo>
                    <a:pt x="9565" y="3032"/>
                  </a:lnTo>
                  <a:lnTo>
                    <a:pt x="9534" y="2876"/>
                  </a:lnTo>
                  <a:lnTo>
                    <a:pt x="9471" y="2719"/>
                  </a:lnTo>
                  <a:lnTo>
                    <a:pt x="9377" y="2594"/>
                  </a:lnTo>
                  <a:lnTo>
                    <a:pt x="9252" y="2469"/>
                  </a:lnTo>
                  <a:lnTo>
                    <a:pt x="9127" y="2344"/>
                  </a:lnTo>
                  <a:lnTo>
                    <a:pt x="9002" y="2251"/>
                  </a:lnTo>
                  <a:lnTo>
                    <a:pt x="8721" y="2126"/>
                  </a:lnTo>
                  <a:lnTo>
                    <a:pt x="8440" y="2032"/>
                  </a:lnTo>
                  <a:lnTo>
                    <a:pt x="8158" y="1969"/>
                  </a:lnTo>
                  <a:lnTo>
                    <a:pt x="7846" y="1938"/>
                  </a:lnTo>
                  <a:lnTo>
                    <a:pt x="7564" y="1969"/>
                  </a:lnTo>
                  <a:lnTo>
                    <a:pt x="7252" y="2032"/>
                  </a:lnTo>
                  <a:lnTo>
                    <a:pt x="6970" y="2126"/>
                  </a:lnTo>
                  <a:lnTo>
                    <a:pt x="6689" y="2251"/>
                  </a:lnTo>
                  <a:lnTo>
                    <a:pt x="3407" y="4157"/>
                  </a:lnTo>
                  <a:lnTo>
                    <a:pt x="3126" y="4282"/>
                  </a:lnTo>
                  <a:lnTo>
                    <a:pt x="2844" y="4376"/>
                  </a:lnTo>
                  <a:lnTo>
                    <a:pt x="2532" y="4439"/>
                  </a:lnTo>
                  <a:lnTo>
                    <a:pt x="2219" y="4470"/>
                  </a:lnTo>
                  <a:lnTo>
                    <a:pt x="1907" y="4439"/>
                  </a:lnTo>
                  <a:lnTo>
                    <a:pt x="1625" y="4376"/>
                  </a:lnTo>
                  <a:lnTo>
                    <a:pt x="1313" y="4282"/>
                  </a:lnTo>
                  <a:lnTo>
                    <a:pt x="1032" y="4157"/>
                  </a:lnTo>
                  <a:lnTo>
                    <a:pt x="906" y="4063"/>
                  </a:lnTo>
                  <a:lnTo>
                    <a:pt x="844" y="3970"/>
                  </a:lnTo>
                  <a:lnTo>
                    <a:pt x="781" y="3845"/>
                  </a:lnTo>
                  <a:lnTo>
                    <a:pt x="781" y="3688"/>
                  </a:lnTo>
                  <a:lnTo>
                    <a:pt x="781" y="3563"/>
                  </a:lnTo>
                  <a:lnTo>
                    <a:pt x="844" y="3438"/>
                  </a:lnTo>
                  <a:lnTo>
                    <a:pt x="906" y="3313"/>
                  </a:lnTo>
                  <a:lnTo>
                    <a:pt x="1032" y="3251"/>
                  </a:lnTo>
                  <a:lnTo>
                    <a:pt x="5408" y="719"/>
                  </a:lnTo>
                  <a:lnTo>
                    <a:pt x="5533" y="625"/>
                  </a:lnTo>
                  <a:lnTo>
                    <a:pt x="5595" y="469"/>
                  </a:lnTo>
                  <a:lnTo>
                    <a:pt x="5595" y="344"/>
                  </a:lnTo>
                  <a:lnTo>
                    <a:pt x="5564" y="188"/>
                  </a:lnTo>
                  <a:lnTo>
                    <a:pt x="5439" y="63"/>
                  </a:lnTo>
                  <a:lnTo>
                    <a:pt x="53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6" name="Google Shape;1443;p40">
              <a:extLst>
                <a:ext uri="{FF2B5EF4-FFF2-40B4-BE49-F238E27FC236}">
                  <a16:creationId xmlns:a16="http://schemas.microsoft.com/office/drawing/2014/main" id="{EDC4290B-4AA2-06AF-C1F6-940690C981B3}"/>
                </a:ext>
              </a:extLst>
            </p:cNvPr>
            <p:cNvSpPr/>
            <p:nvPr/>
          </p:nvSpPr>
          <p:spPr>
            <a:xfrm>
              <a:off x="457200" y="2330830"/>
              <a:ext cx="2465938" cy="1453990"/>
            </a:xfrm>
            <a:custGeom>
              <a:avLst/>
              <a:gdLst/>
              <a:ahLst/>
              <a:cxnLst/>
              <a:rect l="l" t="t" r="r" b="b"/>
              <a:pathLst>
                <a:path w="48137" h="28383" extrusionOk="0">
                  <a:moveTo>
                    <a:pt x="28663" y="1"/>
                  </a:moveTo>
                  <a:lnTo>
                    <a:pt x="28101" y="32"/>
                  </a:lnTo>
                  <a:lnTo>
                    <a:pt x="27569" y="157"/>
                  </a:lnTo>
                  <a:lnTo>
                    <a:pt x="27038" y="313"/>
                  </a:lnTo>
                  <a:lnTo>
                    <a:pt x="26788" y="438"/>
                  </a:lnTo>
                  <a:lnTo>
                    <a:pt x="26538" y="563"/>
                  </a:lnTo>
                  <a:lnTo>
                    <a:pt x="844" y="15411"/>
                  </a:lnTo>
                  <a:lnTo>
                    <a:pt x="625" y="15536"/>
                  </a:lnTo>
                  <a:lnTo>
                    <a:pt x="469" y="15692"/>
                  </a:lnTo>
                  <a:lnTo>
                    <a:pt x="344" y="15848"/>
                  </a:lnTo>
                  <a:lnTo>
                    <a:pt x="219" y="16036"/>
                  </a:lnTo>
                  <a:lnTo>
                    <a:pt x="125" y="16223"/>
                  </a:lnTo>
                  <a:lnTo>
                    <a:pt x="63" y="16442"/>
                  </a:lnTo>
                  <a:lnTo>
                    <a:pt x="32" y="16630"/>
                  </a:lnTo>
                  <a:lnTo>
                    <a:pt x="0" y="16849"/>
                  </a:lnTo>
                  <a:lnTo>
                    <a:pt x="32" y="17067"/>
                  </a:lnTo>
                  <a:lnTo>
                    <a:pt x="63" y="17255"/>
                  </a:lnTo>
                  <a:lnTo>
                    <a:pt x="125" y="17474"/>
                  </a:lnTo>
                  <a:lnTo>
                    <a:pt x="219" y="17661"/>
                  </a:lnTo>
                  <a:lnTo>
                    <a:pt x="344" y="17849"/>
                  </a:lnTo>
                  <a:lnTo>
                    <a:pt x="469" y="18005"/>
                  </a:lnTo>
                  <a:lnTo>
                    <a:pt x="625" y="18161"/>
                  </a:lnTo>
                  <a:lnTo>
                    <a:pt x="844" y="18286"/>
                  </a:lnTo>
                  <a:lnTo>
                    <a:pt x="17379" y="27820"/>
                  </a:lnTo>
                  <a:lnTo>
                    <a:pt x="17629" y="27976"/>
                  </a:lnTo>
                  <a:lnTo>
                    <a:pt x="17879" y="28070"/>
                  </a:lnTo>
                  <a:lnTo>
                    <a:pt x="18411" y="28258"/>
                  </a:lnTo>
                  <a:lnTo>
                    <a:pt x="18942" y="28351"/>
                  </a:lnTo>
                  <a:lnTo>
                    <a:pt x="19505" y="28383"/>
                  </a:lnTo>
                  <a:lnTo>
                    <a:pt x="20036" y="28351"/>
                  </a:lnTo>
                  <a:lnTo>
                    <a:pt x="20568" y="28258"/>
                  </a:lnTo>
                  <a:lnTo>
                    <a:pt x="21099" y="28070"/>
                  </a:lnTo>
                  <a:lnTo>
                    <a:pt x="21349" y="27976"/>
                  </a:lnTo>
                  <a:lnTo>
                    <a:pt x="21599" y="27820"/>
                  </a:lnTo>
                  <a:lnTo>
                    <a:pt x="47324" y="13004"/>
                  </a:lnTo>
                  <a:lnTo>
                    <a:pt x="47511" y="12848"/>
                  </a:lnTo>
                  <a:lnTo>
                    <a:pt x="47668" y="12723"/>
                  </a:lnTo>
                  <a:lnTo>
                    <a:pt x="47824" y="12535"/>
                  </a:lnTo>
                  <a:lnTo>
                    <a:pt x="47949" y="12379"/>
                  </a:lnTo>
                  <a:lnTo>
                    <a:pt x="48012" y="12160"/>
                  </a:lnTo>
                  <a:lnTo>
                    <a:pt x="48074" y="11972"/>
                  </a:lnTo>
                  <a:lnTo>
                    <a:pt x="48137" y="11754"/>
                  </a:lnTo>
                  <a:lnTo>
                    <a:pt x="48137" y="11566"/>
                  </a:lnTo>
                  <a:lnTo>
                    <a:pt x="48137" y="11347"/>
                  </a:lnTo>
                  <a:lnTo>
                    <a:pt x="48074" y="11160"/>
                  </a:lnTo>
                  <a:lnTo>
                    <a:pt x="48012" y="10941"/>
                  </a:lnTo>
                  <a:lnTo>
                    <a:pt x="47949" y="10753"/>
                  </a:lnTo>
                  <a:lnTo>
                    <a:pt x="47824" y="10566"/>
                  </a:lnTo>
                  <a:lnTo>
                    <a:pt x="47668" y="10410"/>
                  </a:lnTo>
                  <a:lnTo>
                    <a:pt x="47511" y="10253"/>
                  </a:lnTo>
                  <a:lnTo>
                    <a:pt x="47324" y="10128"/>
                  </a:lnTo>
                  <a:lnTo>
                    <a:pt x="30758" y="563"/>
                  </a:lnTo>
                  <a:lnTo>
                    <a:pt x="30507" y="438"/>
                  </a:lnTo>
                  <a:lnTo>
                    <a:pt x="30257" y="313"/>
                  </a:lnTo>
                  <a:lnTo>
                    <a:pt x="29726" y="157"/>
                  </a:lnTo>
                  <a:lnTo>
                    <a:pt x="29195" y="32"/>
                  </a:lnTo>
                  <a:lnTo>
                    <a:pt x="2866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7" name="Google Shape;1444;p40">
              <a:extLst>
                <a:ext uri="{FF2B5EF4-FFF2-40B4-BE49-F238E27FC236}">
                  <a16:creationId xmlns:a16="http://schemas.microsoft.com/office/drawing/2014/main" id="{4C591872-473F-4995-73A6-D77CBAF2DE88}"/>
                </a:ext>
              </a:extLst>
            </p:cNvPr>
            <p:cNvSpPr/>
            <p:nvPr/>
          </p:nvSpPr>
          <p:spPr>
            <a:xfrm>
              <a:off x="3020680" y="3275526"/>
              <a:ext cx="1178540" cy="687012"/>
            </a:xfrm>
            <a:custGeom>
              <a:avLst/>
              <a:gdLst/>
              <a:ahLst/>
              <a:cxnLst/>
              <a:rect l="l" t="t" r="r" b="b"/>
              <a:pathLst>
                <a:path w="23006" h="13411" extrusionOk="0">
                  <a:moveTo>
                    <a:pt x="9315" y="1"/>
                  </a:moveTo>
                  <a:lnTo>
                    <a:pt x="9002" y="32"/>
                  </a:lnTo>
                  <a:lnTo>
                    <a:pt x="8721" y="95"/>
                  </a:lnTo>
                  <a:lnTo>
                    <a:pt x="8409" y="188"/>
                  </a:lnTo>
                  <a:lnTo>
                    <a:pt x="8127" y="313"/>
                  </a:lnTo>
                  <a:lnTo>
                    <a:pt x="344" y="4814"/>
                  </a:lnTo>
                  <a:lnTo>
                    <a:pt x="188" y="4939"/>
                  </a:lnTo>
                  <a:lnTo>
                    <a:pt x="63" y="5096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0" y="5627"/>
                  </a:lnTo>
                  <a:lnTo>
                    <a:pt x="63" y="5783"/>
                  </a:lnTo>
                  <a:lnTo>
                    <a:pt x="188" y="5940"/>
                  </a:lnTo>
                  <a:lnTo>
                    <a:pt x="344" y="6065"/>
                  </a:lnTo>
                  <a:lnTo>
                    <a:pt x="12472" y="13066"/>
                  </a:lnTo>
                  <a:lnTo>
                    <a:pt x="12785" y="13223"/>
                  </a:lnTo>
                  <a:lnTo>
                    <a:pt x="13066" y="13316"/>
                  </a:lnTo>
                  <a:lnTo>
                    <a:pt x="13378" y="13379"/>
                  </a:lnTo>
                  <a:lnTo>
                    <a:pt x="13691" y="13410"/>
                  </a:lnTo>
                  <a:lnTo>
                    <a:pt x="13972" y="13379"/>
                  </a:lnTo>
                  <a:lnTo>
                    <a:pt x="14285" y="13316"/>
                  </a:lnTo>
                  <a:lnTo>
                    <a:pt x="14598" y="13223"/>
                  </a:lnTo>
                  <a:lnTo>
                    <a:pt x="14879" y="13066"/>
                  </a:lnTo>
                  <a:lnTo>
                    <a:pt x="22662" y="8597"/>
                  </a:lnTo>
                  <a:lnTo>
                    <a:pt x="22818" y="8472"/>
                  </a:lnTo>
                  <a:lnTo>
                    <a:pt x="22912" y="8315"/>
                  </a:lnTo>
                  <a:lnTo>
                    <a:pt x="22975" y="8128"/>
                  </a:lnTo>
                  <a:lnTo>
                    <a:pt x="23006" y="7971"/>
                  </a:lnTo>
                  <a:lnTo>
                    <a:pt x="22975" y="7784"/>
                  </a:lnTo>
                  <a:lnTo>
                    <a:pt x="22912" y="7596"/>
                  </a:lnTo>
                  <a:lnTo>
                    <a:pt x="22818" y="7471"/>
                  </a:lnTo>
                  <a:lnTo>
                    <a:pt x="22662" y="7346"/>
                  </a:lnTo>
                  <a:lnTo>
                    <a:pt x="10503" y="313"/>
                  </a:lnTo>
                  <a:lnTo>
                    <a:pt x="10221" y="188"/>
                  </a:lnTo>
                  <a:lnTo>
                    <a:pt x="9940" y="95"/>
                  </a:lnTo>
                  <a:lnTo>
                    <a:pt x="9628" y="32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445;p40">
              <a:extLst>
                <a:ext uri="{FF2B5EF4-FFF2-40B4-BE49-F238E27FC236}">
                  <a16:creationId xmlns:a16="http://schemas.microsoft.com/office/drawing/2014/main" id="{0438C785-DA21-6D1E-58ED-E4F93A642A92}"/>
                </a:ext>
              </a:extLst>
            </p:cNvPr>
            <p:cNvSpPr/>
            <p:nvPr/>
          </p:nvSpPr>
          <p:spPr>
            <a:xfrm>
              <a:off x="751798" y="2295639"/>
              <a:ext cx="195433" cy="213004"/>
            </a:xfrm>
            <a:custGeom>
              <a:avLst/>
              <a:gdLst/>
              <a:ahLst/>
              <a:cxnLst/>
              <a:rect l="l" t="t" r="r" b="b"/>
              <a:pathLst>
                <a:path w="3815" h="4158" extrusionOk="0">
                  <a:moveTo>
                    <a:pt x="563" y="0"/>
                  </a:moveTo>
                  <a:lnTo>
                    <a:pt x="438" y="31"/>
                  </a:lnTo>
                  <a:lnTo>
                    <a:pt x="313" y="63"/>
                  </a:lnTo>
                  <a:lnTo>
                    <a:pt x="219" y="156"/>
                  </a:lnTo>
                  <a:lnTo>
                    <a:pt x="126" y="250"/>
                  </a:lnTo>
                  <a:lnTo>
                    <a:pt x="63" y="375"/>
                  </a:lnTo>
                  <a:lnTo>
                    <a:pt x="1" y="532"/>
                  </a:lnTo>
                  <a:lnTo>
                    <a:pt x="1" y="750"/>
                  </a:lnTo>
                  <a:lnTo>
                    <a:pt x="32" y="969"/>
                  </a:lnTo>
                  <a:lnTo>
                    <a:pt x="94" y="1219"/>
                  </a:lnTo>
                  <a:lnTo>
                    <a:pt x="188" y="1469"/>
                  </a:lnTo>
                  <a:lnTo>
                    <a:pt x="282" y="1719"/>
                  </a:lnTo>
                  <a:lnTo>
                    <a:pt x="438" y="1907"/>
                  </a:lnTo>
                  <a:lnTo>
                    <a:pt x="1157" y="2720"/>
                  </a:lnTo>
                  <a:lnTo>
                    <a:pt x="1376" y="2907"/>
                  </a:lnTo>
                  <a:lnTo>
                    <a:pt x="1564" y="3095"/>
                  </a:lnTo>
                  <a:lnTo>
                    <a:pt x="2032" y="3407"/>
                  </a:lnTo>
                  <a:lnTo>
                    <a:pt x="2470" y="3657"/>
                  </a:lnTo>
                  <a:lnTo>
                    <a:pt x="2845" y="3845"/>
                  </a:lnTo>
                  <a:lnTo>
                    <a:pt x="3501" y="4126"/>
                  </a:lnTo>
                  <a:lnTo>
                    <a:pt x="3626" y="4157"/>
                  </a:lnTo>
                  <a:lnTo>
                    <a:pt x="3720" y="4157"/>
                  </a:lnTo>
                  <a:lnTo>
                    <a:pt x="3783" y="4064"/>
                  </a:lnTo>
                  <a:lnTo>
                    <a:pt x="3814" y="3939"/>
                  </a:lnTo>
                  <a:lnTo>
                    <a:pt x="3814" y="3720"/>
                  </a:lnTo>
                  <a:lnTo>
                    <a:pt x="3814" y="3501"/>
                  </a:lnTo>
                  <a:lnTo>
                    <a:pt x="3752" y="3251"/>
                  </a:lnTo>
                  <a:lnTo>
                    <a:pt x="3689" y="3001"/>
                  </a:lnTo>
                  <a:lnTo>
                    <a:pt x="3501" y="2438"/>
                  </a:lnTo>
                  <a:lnTo>
                    <a:pt x="3220" y="1907"/>
                  </a:lnTo>
                  <a:lnTo>
                    <a:pt x="2908" y="1407"/>
                  </a:lnTo>
                  <a:lnTo>
                    <a:pt x="2532" y="969"/>
                  </a:lnTo>
                  <a:lnTo>
                    <a:pt x="2345" y="782"/>
                  </a:lnTo>
                  <a:lnTo>
                    <a:pt x="2157" y="625"/>
                  </a:lnTo>
                  <a:lnTo>
                    <a:pt x="1970" y="500"/>
                  </a:lnTo>
                  <a:lnTo>
                    <a:pt x="1751" y="375"/>
                  </a:lnTo>
                  <a:lnTo>
                    <a:pt x="1188" y="125"/>
                  </a:lnTo>
                  <a:lnTo>
                    <a:pt x="1032" y="63"/>
                  </a:lnTo>
                  <a:lnTo>
                    <a:pt x="876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446;p40">
              <a:extLst>
                <a:ext uri="{FF2B5EF4-FFF2-40B4-BE49-F238E27FC236}">
                  <a16:creationId xmlns:a16="http://schemas.microsoft.com/office/drawing/2014/main" id="{A6196137-9B02-577F-4F5D-687C80EF1D8F}"/>
                </a:ext>
              </a:extLst>
            </p:cNvPr>
            <p:cNvSpPr/>
            <p:nvPr/>
          </p:nvSpPr>
          <p:spPr>
            <a:xfrm>
              <a:off x="2778896" y="2290823"/>
              <a:ext cx="40060" cy="219407"/>
            </a:xfrm>
            <a:custGeom>
              <a:avLst/>
              <a:gdLst/>
              <a:ahLst/>
              <a:cxnLst/>
              <a:rect l="l" t="t" r="r" b="b"/>
              <a:pathLst>
                <a:path w="782" h="4283" extrusionOk="0">
                  <a:moveTo>
                    <a:pt x="0" y="0"/>
                  </a:moveTo>
                  <a:lnTo>
                    <a:pt x="0" y="4283"/>
                  </a:lnTo>
                  <a:lnTo>
                    <a:pt x="782" y="4283"/>
                  </a:lnTo>
                  <a:lnTo>
                    <a:pt x="782" y="2470"/>
                  </a:lnTo>
                  <a:lnTo>
                    <a:pt x="782" y="2157"/>
                  </a:lnTo>
                  <a:lnTo>
                    <a:pt x="751" y="1813"/>
                  </a:lnTo>
                  <a:lnTo>
                    <a:pt x="688" y="1501"/>
                  </a:lnTo>
                  <a:lnTo>
                    <a:pt x="594" y="1188"/>
                  </a:lnTo>
                  <a:lnTo>
                    <a:pt x="469" y="876"/>
                  </a:lnTo>
                  <a:lnTo>
                    <a:pt x="344" y="563"/>
                  </a:lnTo>
                  <a:lnTo>
                    <a:pt x="188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447;p40">
              <a:extLst>
                <a:ext uri="{FF2B5EF4-FFF2-40B4-BE49-F238E27FC236}">
                  <a16:creationId xmlns:a16="http://schemas.microsoft.com/office/drawing/2014/main" id="{B8EFC38C-BE9E-B08D-2D77-F0C0C849AD96}"/>
                </a:ext>
              </a:extLst>
            </p:cNvPr>
            <p:cNvSpPr/>
            <p:nvPr/>
          </p:nvSpPr>
          <p:spPr>
            <a:xfrm>
              <a:off x="479586" y="2731156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71" y="0"/>
                  </a:moveTo>
                  <a:lnTo>
                    <a:pt x="4158" y="31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375"/>
                  </a:lnTo>
                  <a:lnTo>
                    <a:pt x="2908" y="594"/>
                  </a:lnTo>
                  <a:lnTo>
                    <a:pt x="2595" y="844"/>
                  </a:lnTo>
                  <a:lnTo>
                    <a:pt x="2283" y="1125"/>
                  </a:lnTo>
                  <a:lnTo>
                    <a:pt x="1970" y="1438"/>
                  </a:lnTo>
                  <a:lnTo>
                    <a:pt x="1689" y="1782"/>
                  </a:lnTo>
                  <a:lnTo>
                    <a:pt x="1439" y="2157"/>
                  </a:lnTo>
                  <a:lnTo>
                    <a:pt x="1189" y="2563"/>
                  </a:lnTo>
                  <a:lnTo>
                    <a:pt x="939" y="2970"/>
                  </a:lnTo>
                  <a:lnTo>
                    <a:pt x="751" y="3376"/>
                  </a:lnTo>
                  <a:lnTo>
                    <a:pt x="564" y="3814"/>
                  </a:lnTo>
                  <a:lnTo>
                    <a:pt x="376" y="4282"/>
                  </a:lnTo>
                  <a:lnTo>
                    <a:pt x="251" y="4720"/>
                  </a:lnTo>
                  <a:lnTo>
                    <a:pt x="157" y="5189"/>
                  </a:lnTo>
                  <a:lnTo>
                    <a:pt x="63" y="5658"/>
                  </a:lnTo>
                  <a:lnTo>
                    <a:pt x="1" y="6095"/>
                  </a:lnTo>
                  <a:lnTo>
                    <a:pt x="1" y="6564"/>
                  </a:lnTo>
                  <a:lnTo>
                    <a:pt x="32" y="7033"/>
                  </a:lnTo>
                  <a:lnTo>
                    <a:pt x="95" y="7502"/>
                  </a:lnTo>
                  <a:lnTo>
                    <a:pt x="188" y="7908"/>
                  </a:lnTo>
                  <a:lnTo>
                    <a:pt x="313" y="8252"/>
                  </a:lnTo>
                  <a:lnTo>
                    <a:pt x="501" y="8565"/>
                  </a:lnTo>
                  <a:lnTo>
                    <a:pt x="689" y="8846"/>
                  </a:lnTo>
                  <a:lnTo>
                    <a:pt x="939" y="9065"/>
                  </a:lnTo>
                  <a:lnTo>
                    <a:pt x="1189" y="9221"/>
                  </a:lnTo>
                  <a:lnTo>
                    <a:pt x="3502" y="10565"/>
                  </a:lnTo>
                  <a:lnTo>
                    <a:pt x="7972" y="1751"/>
                  </a:lnTo>
                  <a:lnTo>
                    <a:pt x="5471" y="282"/>
                  </a:lnTo>
                  <a:lnTo>
                    <a:pt x="5252" y="156"/>
                  </a:lnTo>
                  <a:lnTo>
                    <a:pt x="5002" y="6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1" name="Google Shape;1448;p40">
              <a:extLst>
                <a:ext uri="{FF2B5EF4-FFF2-40B4-BE49-F238E27FC236}">
                  <a16:creationId xmlns:a16="http://schemas.microsoft.com/office/drawing/2014/main" id="{F5100E46-46DF-23E2-B4E2-1A7CD307FA03}"/>
                </a:ext>
              </a:extLst>
            </p:cNvPr>
            <p:cNvSpPr/>
            <p:nvPr/>
          </p:nvSpPr>
          <p:spPr>
            <a:xfrm>
              <a:off x="606113" y="2803178"/>
              <a:ext cx="331493" cy="482051"/>
            </a:xfrm>
            <a:custGeom>
              <a:avLst/>
              <a:gdLst/>
              <a:ahLst/>
              <a:cxnLst/>
              <a:rect l="l" t="t" r="r" b="b"/>
              <a:pathLst>
                <a:path w="6471" h="9410" extrusionOk="0">
                  <a:moveTo>
                    <a:pt x="4470" y="1"/>
                  </a:moveTo>
                  <a:lnTo>
                    <a:pt x="4189" y="32"/>
                  </a:lnTo>
                  <a:lnTo>
                    <a:pt x="3876" y="95"/>
                  </a:lnTo>
                  <a:lnTo>
                    <a:pt x="3564" y="220"/>
                  </a:lnTo>
                  <a:lnTo>
                    <a:pt x="3220" y="407"/>
                  </a:lnTo>
                  <a:lnTo>
                    <a:pt x="2907" y="595"/>
                  </a:lnTo>
                  <a:lnTo>
                    <a:pt x="2563" y="845"/>
                  </a:lnTo>
                  <a:lnTo>
                    <a:pt x="2251" y="1157"/>
                  </a:lnTo>
                  <a:lnTo>
                    <a:pt x="1969" y="1470"/>
                  </a:lnTo>
                  <a:lnTo>
                    <a:pt x="1688" y="1814"/>
                  </a:lnTo>
                  <a:lnTo>
                    <a:pt x="1407" y="2189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408"/>
                  </a:lnTo>
                  <a:lnTo>
                    <a:pt x="532" y="3845"/>
                  </a:lnTo>
                  <a:lnTo>
                    <a:pt x="375" y="4283"/>
                  </a:lnTo>
                  <a:lnTo>
                    <a:pt x="250" y="4752"/>
                  </a:lnTo>
                  <a:lnTo>
                    <a:pt x="125" y="5221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5"/>
                  </a:lnTo>
                  <a:lnTo>
                    <a:pt x="0" y="7002"/>
                  </a:lnTo>
                  <a:lnTo>
                    <a:pt x="63" y="7409"/>
                  </a:lnTo>
                  <a:lnTo>
                    <a:pt x="125" y="7784"/>
                  </a:lnTo>
                  <a:lnTo>
                    <a:pt x="250" y="8096"/>
                  </a:lnTo>
                  <a:lnTo>
                    <a:pt x="375" y="8409"/>
                  </a:lnTo>
                  <a:lnTo>
                    <a:pt x="532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8" y="9378"/>
                  </a:lnTo>
                  <a:lnTo>
                    <a:pt x="1969" y="9409"/>
                  </a:lnTo>
                  <a:lnTo>
                    <a:pt x="2251" y="9378"/>
                  </a:lnTo>
                  <a:lnTo>
                    <a:pt x="2563" y="9316"/>
                  </a:lnTo>
                  <a:lnTo>
                    <a:pt x="2907" y="9190"/>
                  </a:lnTo>
                  <a:lnTo>
                    <a:pt x="3220" y="9034"/>
                  </a:lnTo>
                  <a:lnTo>
                    <a:pt x="3564" y="8815"/>
                  </a:lnTo>
                  <a:lnTo>
                    <a:pt x="3876" y="8565"/>
                  </a:lnTo>
                  <a:lnTo>
                    <a:pt x="4189" y="8284"/>
                  </a:lnTo>
                  <a:lnTo>
                    <a:pt x="4470" y="7940"/>
                  </a:lnTo>
                  <a:lnTo>
                    <a:pt x="4783" y="7596"/>
                  </a:lnTo>
                  <a:lnTo>
                    <a:pt x="5033" y="7253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0" y="6002"/>
                  </a:lnTo>
                  <a:lnTo>
                    <a:pt x="5908" y="5565"/>
                  </a:lnTo>
                  <a:lnTo>
                    <a:pt x="6064" y="5127"/>
                  </a:lnTo>
                  <a:lnTo>
                    <a:pt x="6220" y="4658"/>
                  </a:lnTo>
                  <a:lnTo>
                    <a:pt x="6314" y="4221"/>
                  </a:lnTo>
                  <a:lnTo>
                    <a:pt x="6408" y="3752"/>
                  </a:lnTo>
                  <a:lnTo>
                    <a:pt x="6439" y="3283"/>
                  </a:lnTo>
                  <a:lnTo>
                    <a:pt x="6470" y="2845"/>
                  </a:lnTo>
                  <a:lnTo>
                    <a:pt x="6439" y="2408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314"/>
                  </a:lnTo>
                  <a:lnTo>
                    <a:pt x="6064" y="1001"/>
                  </a:lnTo>
                  <a:lnTo>
                    <a:pt x="5908" y="751"/>
                  </a:lnTo>
                  <a:lnTo>
                    <a:pt x="5720" y="532"/>
                  </a:lnTo>
                  <a:lnTo>
                    <a:pt x="5502" y="345"/>
                  </a:lnTo>
                  <a:lnTo>
                    <a:pt x="5283" y="188"/>
                  </a:lnTo>
                  <a:lnTo>
                    <a:pt x="5033" y="95"/>
                  </a:lnTo>
                  <a:lnTo>
                    <a:pt x="4783" y="32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2" name="Google Shape;1449;p40">
              <a:extLst>
                <a:ext uri="{FF2B5EF4-FFF2-40B4-BE49-F238E27FC236}">
                  <a16:creationId xmlns:a16="http://schemas.microsoft.com/office/drawing/2014/main" id="{AC2280D1-E461-0349-A975-E122231734DB}"/>
                </a:ext>
              </a:extLst>
            </p:cNvPr>
            <p:cNvSpPr/>
            <p:nvPr/>
          </p:nvSpPr>
          <p:spPr>
            <a:xfrm>
              <a:off x="2449055" y="2500591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0"/>
                  </a:moveTo>
                  <a:lnTo>
                    <a:pt x="4158" y="31"/>
                  </a:lnTo>
                  <a:lnTo>
                    <a:pt x="3845" y="125"/>
                  </a:lnTo>
                  <a:lnTo>
                    <a:pt x="3533" y="219"/>
                  </a:lnTo>
                  <a:lnTo>
                    <a:pt x="3220" y="406"/>
                  </a:lnTo>
                  <a:lnTo>
                    <a:pt x="2907" y="594"/>
                  </a:lnTo>
                  <a:lnTo>
                    <a:pt x="2564" y="875"/>
                  </a:lnTo>
                  <a:lnTo>
                    <a:pt x="2251" y="1157"/>
                  </a:lnTo>
                  <a:lnTo>
                    <a:pt x="1970" y="1469"/>
                  </a:lnTo>
                  <a:lnTo>
                    <a:pt x="1688" y="1813"/>
                  </a:lnTo>
                  <a:lnTo>
                    <a:pt x="1407" y="2188"/>
                  </a:lnTo>
                  <a:lnTo>
                    <a:pt x="1157" y="2563"/>
                  </a:lnTo>
                  <a:lnTo>
                    <a:pt x="938" y="2970"/>
                  </a:lnTo>
                  <a:lnTo>
                    <a:pt x="719" y="3407"/>
                  </a:lnTo>
                  <a:lnTo>
                    <a:pt x="532" y="3845"/>
                  </a:lnTo>
                  <a:lnTo>
                    <a:pt x="376" y="4282"/>
                  </a:lnTo>
                  <a:lnTo>
                    <a:pt x="251" y="4751"/>
                  </a:lnTo>
                  <a:lnTo>
                    <a:pt x="125" y="5220"/>
                  </a:lnTo>
                  <a:lnTo>
                    <a:pt x="63" y="5658"/>
                  </a:lnTo>
                  <a:lnTo>
                    <a:pt x="0" y="6127"/>
                  </a:lnTo>
                  <a:lnTo>
                    <a:pt x="0" y="6564"/>
                  </a:lnTo>
                  <a:lnTo>
                    <a:pt x="0" y="7064"/>
                  </a:lnTo>
                  <a:lnTo>
                    <a:pt x="63" y="7502"/>
                  </a:lnTo>
                  <a:lnTo>
                    <a:pt x="188" y="7908"/>
                  </a:lnTo>
                  <a:lnTo>
                    <a:pt x="313" y="8283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8" y="9252"/>
                  </a:lnTo>
                  <a:lnTo>
                    <a:pt x="3501" y="10565"/>
                  </a:lnTo>
                  <a:lnTo>
                    <a:pt x="7971" y="1782"/>
                  </a:lnTo>
                  <a:lnTo>
                    <a:pt x="5470" y="313"/>
                  </a:lnTo>
                  <a:lnTo>
                    <a:pt x="5220" y="156"/>
                  </a:lnTo>
                  <a:lnTo>
                    <a:pt x="5002" y="63"/>
                  </a:lnTo>
                  <a:lnTo>
                    <a:pt x="4720" y="31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3" name="Google Shape;1450;p40">
              <a:extLst>
                <a:ext uri="{FF2B5EF4-FFF2-40B4-BE49-F238E27FC236}">
                  <a16:creationId xmlns:a16="http://schemas.microsoft.com/office/drawing/2014/main" id="{C4E8EFD4-C209-DC75-5AD8-736D706B3CB7}"/>
                </a:ext>
              </a:extLst>
            </p:cNvPr>
            <p:cNvSpPr/>
            <p:nvPr/>
          </p:nvSpPr>
          <p:spPr>
            <a:xfrm>
              <a:off x="1268971" y="3187470"/>
              <a:ext cx="408386" cy="541270"/>
            </a:xfrm>
            <a:custGeom>
              <a:avLst/>
              <a:gdLst/>
              <a:ahLst/>
              <a:cxnLst/>
              <a:rect l="l" t="t" r="r" b="b"/>
              <a:pathLst>
                <a:path w="7972" h="10566" extrusionOk="0">
                  <a:moveTo>
                    <a:pt x="4439" y="1"/>
                  </a:moveTo>
                  <a:lnTo>
                    <a:pt x="4158" y="32"/>
                  </a:lnTo>
                  <a:lnTo>
                    <a:pt x="3877" y="94"/>
                  </a:lnTo>
                  <a:lnTo>
                    <a:pt x="3564" y="219"/>
                  </a:lnTo>
                  <a:lnTo>
                    <a:pt x="3220" y="407"/>
                  </a:lnTo>
                  <a:lnTo>
                    <a:pt x="2908" y="594"/>
                  </a:lnTo>
                  <a:lnTo>
                    <a:pt x="2564" y="845"/>
                  </a:lnTo>
                  <a:lnTo>
                    <a:pt x="2283" y="1126"/>
                  </a:lnTo>
                  <a:lnTo>
                    <a:pt x="1970" y="1470"/>
                  </a:lnTo>
                  <a:lnTo>
                    <a:pt x="1689" y="1814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20" y="3408"/>
                  </a:lnTo>
                  <a:lnTo>
                    <a:pt x="532" y="3845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221"/>
                  </a:lnTo>
                  <a:lnTo>
                    <a:pt x="63" y="5658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32" y="7065"/>
                  </a:lnTo>
                  <a:lnTo>
                    <a:pt x="95" y="7502"/>
                  </a:lnTo>
                  <a:lnTo>
                    <a:pt x="188" y="7909"/>
                  </a:lnTo>
                  <a:lnTo>
                    <a:pt x="313" y="8284"/>
                  </a:lnTo>
                  <a:lnTo>
                    <a:pt x="501" y="8596"/>
                  </a:lnTo>
                  <a:lnTo>
                    <a:pt x="688" y="8846"/>
                  </a:lnTo>
                  <a:lnTo>
                    <a:pt x="938" y="9065"/>
                  </a:lnTo>
                  <a:lnTo>
                    <a:pt x="1189" y="9222"/>
                  </a:lnTo>
                  <a:lnTo>
                    <a:pt x="3502" y="10566"/>
                  </a:lnTo>
                  <a:lnTo>
                    <a:pt x="7971" y="1782"/>
                  </a:lnTo>
                  <a:lnTo>
                    <a:pt x="5471" y="282"/>
                  </a:lnTo>
                  <a:lnTo>
                    <a:pt x="5221" y="157"/>
                  </a:lnTo>
                  <a:lnTo>
                    <a:pt x="5002" y="63"/>
                  </a:lnTo>
                  <a:lnTo>
                    <a:pt x="4721" y="32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4" name="Google Shape;1451;p40">
              <a:extLst>
                <a:ext uri="{FF2B5EF4-FFF2-40B4-BE49-F238E27FC236}">
                  <a16:creationId xmlns:a16="http://schemas.microsoft.com/office/drawing/2014/main" id="{1FDE80F3-F3D7-4005-4622-3A7A7A70FACA}"/>
                </a:ext>
              </a:extLst>
            </p:cNvPr>
            <p:cNvSpPr/>
            <p:nvPr/>
          </p:nvSpPr>
          <p:spPr>
            <a:xfrm>
              <a:off x="489216" y="1586323"/>
              <a:ext cx="2417938" cy="2011192"/>
            </a:xfrm>
            <a:custGeom>
              <a:avLst/>
              <a:gdLst/>
              <a:ahLst/>
              <a:cxnLst/>
              <a:rect l="l" t="t" r="r" b="b"/>
              <a:pathLst>
                <a:path w="47200" h="39260" extrusionOk="0">
                  <a:moveTo>
                    <a:pt x="28476" y="0"/>
                  </a:moveTo>
                  <a:lnTo>
                    <a:pt x="27913" y="31"/>
                  </a:lnTo>
                  <a:lnTo>
                    <a:pt x="27382" y="94"/>
                  </a:lnTo>
                  <a:lnTo>
                    <a:pt x="26819" y="219"/>
                  </a:lnTo>
                  <a:lnTo>
                    <a:pt x="26288" y="344"/>
                  </a:lnTo>
                  <a:lnTo>
                    <a:pt x="25756" y="531"/>
                  </a:lnTo>
                  <a:lnTo>
                    <a:pt x="25225" y="719"/>
                  </a:lnTo>
                  <a:lnTo>
                    <a:pt x="24694" y="969"/>
                  </a:lnTo>
                  <a:lnTo>
                    <a:pt x="18786" y="3876"/>
                  </a:lnTo>
                  <a:lnTo>
                    <a:pt x="17942" y="4314"/>
                  </a:lnTo>
                  <a:lnTo>
                    <a:pt x="17098" y="4814"/>
                  </a:lnTo>
                  <a:lnTo>
                    <a:pt x="16317" y="5376"/>
                  </a:lnTo>
                  <a:lnTo>
                    <a:pt x="15535" y="5939"/>
                  </a:lnTo>
                  <a:lnTo>
                    <a:pt x="14785" y="6533"/>
                  </a:lnTo>
                  <a:lnTo>
                    <a:pt x="14097" y="7189"/>
                  </a:lnTo>
                  <a:lnTo>
                    <a:pt x="13410" y="7877"/>
                  </a:lnTo>
                  <a:lnTo>
                    <a:pt x="12753" y="8596"/>
                  </a:lnTo>
                  <a:lnTo>
                    <a:pt x="4158" y="18598"/>
                  </a:lnTo>
                  <a:lnTo>
                    <a:pt x="2313" y="22974"/>
                  </a:lnTo>
                  <a:lnTo>
                    <a:pt x="2063" y="23193"/>
                  </a:lnTo>
                  <a:lnTo>
                    <a:pt x="1813" y="23443"/>
                  </a:lnTo>
                  <a:lnTo>
                    <a:pt x="1470" y="23787"/>
                  </a:lnTo>
                  <a:lnTo>
                    <a:pt x="1126" y="24225"/>
                  </a:lnTo>
                  <a:lnTo>
                    <a:pt x="782" y="24756"/>
                  </a:lnTo>
                  <a:lnTo>
                    <a:pt x="626" y="25069"/>
                  </a:lnTo>
                  <a:lnTo>
                    <a:pt x="469" y="25381"/>
                  </a:lnTo>
                  <a:lnTo>
                    <a:pt x="313" y="25694"/>
                  </a:lnTo>
                  <a:lnTo>
                    <a:pt x="219" y="26038"/>
                  </a:lnTo>
                  <a:lnTo>
                    <a:pt x="125" y="26413"/>
                  </a:lnTo>
                  <a:lnTo>
                    <a:pt x="32" y="26756"/>
                  </a:lnTo>
                  <a:lnTo>
                    <a:pt x="0" y="27100"/>
                  </a:lnTo>
                  <a:lnTo>
                    <a:pt x="0" y="27475"/>
                  </a:lnTo>
                  <a:lnTo>
                    <a:pt x="0" y="27819"/>
                  </a:lnTo>
                  <a:lnTo>
                    <a:pt x="32" y="28132"/>
                  </a:lnTo>
                  <a:lnTo>
                    <a:pt x="63" y="28476"/>
                  </a:lnTo>
                  <a:lnTo>
                    <a:pt x="125" y="28788"/>
                  </a:lnTo>
                  <a:lnTo>
                    <a:pt x="313" y="29382"/>
                  </a:lnTo>
                  <a:lnTo>
                    <a:pt x="532" y="29882"/>
                  </a:lnTo>
                  <a:lnTo>
                    <a:pt x="751" y="30351"/>
                  </a:lnTo>
                  <a:lnTo>
                    <a:pt x="1032" y="30726"/>
                  </a:lnTo>
                  <a:lnTo>
                    <a:pt x="1157" y="30851"/>
                  </a:lnTo>
                  <a:lnTo>
                    <a:pt x="1313" y="31008"/>
                  </a:lnTo>
                  <a:lnTo>
                    <a:pt x="1657" y="31258"/>
                  </a:lnTo>
                  <a:lnTo>
                    <a:pt x="2001" y="31476"/>
                  </a:lnTo>
                  <a:lnTo>
                    <a:pt x="2376" y="31633"/>
                  </a:lnTo>
                  <a:lnTo>
                    <a:pt x="2970" y="31883"/>
                  </a:lnTo>
                  <a:lnTo>
                    <a:pt x="3220" y="31945"/>
                  </a:lnTo>
                  <a:lnTo>
                    <a:pt x="11597" y="36790"/>
                  </a:lnTo>
                  <a:lnTo>
                    <a:pt x="11753" y="37071"/>
                  </a:lnTo>
                  <a:lnTo>
                    <a:pt x="11972" y="37384"/>
                  </a:lnTo>
                  <a:lnTo>
                    <a:pt x="12285" y="37759"/>
                  </a:lnTo>
                  <a:lnTo>
                    <a:pt x="12691" y="38165"/>
                  </a:lnTo>
                  <a:lnTo>
                    <a:pt x="12910" y="38384"/>
                  </a:lnTo>
                  <a:lnTo>
                    <a:pt x="13160" y="38572"/>
                  </a:lnTo>
                  <a:lnTo>
                    <a:pt x="13441" y="38728"/>
                  </a:lnTo>
                  <a:lnTo>
                    <a:pt x="13754" y="38884"/>
                  </a:lnTo>
                  <a:lnTo>
                    <a:pt x="14066" y="39041"/>
                  </a:lnTo>
                  <a:lnTo>
                    <a:pt x="14441" y="39134"/>
                  </a:lnTo>
                  <a:lnTo>
                    <a:pt x="14754" y="39197"/>
                  </a:lnTo>
                  <a:lnTo>
                    <a:pt x="15098" y="39228"/>
                  </a:lnTo>
                  <a:lnTo>
                    <a:pt x="15442" y="39259"/>
                  </a:lnTo>
                  <a:lnTo>
                    <a:pt x="15817" y="39228"/>
                  </a:lnTo>
                  <a:lnTo>
                    <a:pt x="16192" y="39197"/>
                  </a:lnTo>
                  <a:lnTo>
                    <a:pt x="16567" y="39134"/>
                  </a:lnTo>
                  <a:lnTo>
                    <a:pt x="17380" y="38978"/>
                  </a:lnTo>
                  <a:lnTo>
                    <a:pt x="18192" y="38759"/>
                  </a:lnTo>
                  <a:lnTo>
                    <a:pt x="19005" y="38478"/>
                  </a:lnTo>
                  <a:lnTo>
                    <a:pt x="19786" y="38134"/>
                  </a:lnTo>
                  <a:lnTo>
                    <a:pt x="20568" y="37790"/>
                  </a:lnTo>
                  <a:lnTo>
                    <a:pt x="21287" y="37447"/>
                  </a:lnTo>
                  <a:lnTo>
                    <a:pt x="21974" y="37103"/>
                  </a:lnTo>
                  <a:lnTo>
                    <a:pt x="23100" y="36478"/>
                  </a:lnTo>
                  <a:lnTo>
                    <a:pt x="23881" y="36009"/>
                  </a:lnTo>
                  <a:lnTo>
                    <a:pt x="24162" y="35821"/>
                  </a:lnTo>
                  <a:lnTo>
                    <a:pt x="47199" y="22474"/>
                  </a:lnTo>
                  <a:lnTo>
                    <a:pt x="47168" y="22068"/>
                  </a:lnTo>
                  <a:lnTo>
                    <a:pt x="47137" y="21630"/>
                  </a:lnTo>
                  <a:lnTo>
                    <a:pt x="47074" y="21099"/>
                  </a:lnTo>
                  <a:lnTo>
                    <a:pt x="46980" y="20505"/>
                  </a:lnTo>
                  <a:lnTo>
                    <a:pt x="46824" y="19880"/>
                  </a:lnTo>
                  <a:lnTo>
                    <a:pt x="46730" y="19567"/>
                  </a:lnTo>
                  <a:lnTo>
                    <a:pt x="46605" y="19286"/>
                  </a:lnTo>
                  <a:lnTo>
                    <a:pt x="46480" y="19036"/>
                  </a:lnTo>
                  <a:lnTo>
                    <a:pt x="46324" y="18786"/>
                  </a:lnTo>
                  <a:lnTo>
                    <a:pt x="46011" y="18380"/>
                  </a:lnTo>
                  <a:lnTo>
                    <a:pt x="45699" y="18004"/>
                  </a:lnTo>
                  <a:lnTo>
                    <a:pt x="45417" y="17723"/>
                  </a:lnTo>
                  <a:lnTo>
                    <a:pt x="45199" y="17504"/>
                  </a:lnTo>
                  <a:lnTo>
                    <a:pt x="44823" y="17223"/>
                  </a:lnTo>
                  <a:lnTo>
                    <a:pt x="44698" y="17129"/>
                  </a:lnTo>
                  <a:lnTo>
                    <a:pt x="44698" y="13753"/>
                  </a:lnTo>
                  <a:lnTo>
                    <a:pt x="44698" y="13441"/>
                  </a:lnTo>
                  <a:lnTo>
                    <a:pt x="44667" y="13160"/>
                  </a:lnTo>
                  <a:lnTo>
                    <a:pt x="44605" y="12847"/>
                  </a:lnTo>
                  <a:lnTo>
                    <a:pt x="44542" y="12566"/>
                  </a:lnTo>
                  <a:lnTo>
                    <a:pt x="44448" y="12284"/>
                  </a:lnTo>
                  <a:lnTo>
                    <a:pt x="44323" y="12003"/>
                  </a:lnTo>
                  <a:lnTo>
                    <a:pt x="44198" y="11753"/>
                  </a:lnTo>
                  <a:lnTo>
                    <a:pt x="44042" y="11503"/>
                  </a:lnTo>
                  <a:lnTo>
                    <a:pt x="41166" y="7127"/>
                  </a:lnTo>
                  <a:lnTo>
                    <a:pt x="40823" y="6595"/>
                  </a:lnTo>
                  <a:lnTo>
                    <a:pt x="40416" y="6095"/>
                  </a:lnTo>
                  <a:lnTo>
                    <a:pt x="40010" y="5595"/>
                  </a:lnTo>
                  <a:lnTo>
                    <a:pt x="39541" y="5158"/>
                  </a:lnTo>
                  <a:lnTo>
                    <a:pt x="39072" y="4751"/>
                  </a:lnTo>
                  <a:lnTo>
                    <a:pt x="38572" y="4345"/>
                  </a:lnTo>
                  <a:lnTo>
                    <a:pt x="38072" y="3970"/>
                  </a:lnTo>
                  <a:lnTo>
                    <a:pt x="37509" y="3626"/>
                  </a:lnTo>
                  <a:lnTo>
                    <a:pt x="33290" y="1219"/>
                  </a:lnTo>
                  <a:lnTo>
                    <a:pt x="32789" y="938"/>
                  </a:lnTo>
                  <a:lnTo>
                    <a:pt x="32289" y="688"/>
                  </a:lnTo>
                  <a:lnTo>
                    <a:pt x="31758" y="500"/>
                  </a:lnTo>
                  <a:lnTo>
                    <a:pt x="31227" y="344"/>
                  </a:lnTo>
                  <a:lnTo>
                    <a:pt x="30695" y="188"/>
                  </a:lnTo>
                  <a:lnTo>
                    <a:pt x="30133" y="94"/>
                  </a:lnTo>
                  <a:lnTo>
                    <a:pt x="29601" y="31"/>
                  </a:lnTo>
                  <a:lnTo>
                    <a:pt x="2903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5" name="Google Shape;1452;p40">
              <a:extLst>
                <a:ext uri="{FF2B5EF4-FFF2-40B4-BE49-F238E27FC236}">
                  <a16:creationId xmlns:a16="http://schemas.microsoft.com/office/drawing/2014/main" id="{8B2F598E-3809-038E-5BB0-91DC23E90B1B}"/>
                </a:ext>
              </a:extLst>
            </p:cNvPr>
            <p:cNvSpPr/>
            <p:nvPr/>
          </p:nvSpPr>
          <p:spPr>
            <a:xfrm>
              <a:off x="2570766" y="2463760"/>
              <a:ext cx="336309" cy="466017"/>
            </a:xfrm>
            <a:custGeom>
              <a:avLst/>
              <a:gdLst/>
              <a:ahLst/>
              <a:cxnLst/>
              <a:rect l="l" t="t" r="r" b="b"/>
              <a:pathLst>
                <a:path w="6565" h="9097" extrusionOk="0">
                  <a:moveTo>
                    <a:pt x="4063" y="0"/>
                  </a:moveTo>
                  <a:lnTo>
                    <a:pt x="3876" y="188"/>
                  </a:lnTo>
                  <a:lnTo>
                    <a:pt x="3345" y="688"/>
                  </a:lnTo>
                  <a:lnTo>
                    <a:pt x="3001" y="1032"/>
                  </a:lnTo>
                  <a:lnTo>
                    <a:pt x="2626" y="1469"/>
                  </a:lnTo>
                  <a:lnTo>
                    <a:pt x="2219" y="1969"/>
                  </a:lnTo>
                  <a:lnTo>
                    <a:pt x="1813" y="2563"/>
                  </a:lnTo>
                  <a:lnTo>
                    <a:pt x="1407" y="3188"/>
                  </a:lnTo>
                  <a:lnTo>
                    <a:pt x="1032" y="3876"/>
                  </a:lnTo>
                  <a:lnTo>
                    <a:pt x="688" y="4626"/>
                  </a:lnTo>
                  <a:lnTo>
                    <a:pt x="531" y="5001"/>
                  </a:lnTo>
                  <a:lnTo>
                    <a:pt x="406" y="5408"/>
                  </a:lnTo>
                  <a:lnTo>
                    <a:pt x="281" y="5845"/>
                  </a:lnTo>
                  <a:lnTo>
                    <a:pt x="188" y="6283"/>
                  </a:lnTo>
                  <a:lnTo>
                    <a:pt x="94" y="6721"/>
                  </a:lnTo>
                  <a:lnTo>
                    <a:pt x="63" y="7158"/>
                  </a:lnTo>
                  <a:lnTo>
                    <a:pt x="31" y="7627"/>
                  </a:lnTo>
                  <a:lnTo>
                    <a:pt x="0" y="8096"/>
                  </a:lnTo>
                  <a:lnTo>
                    <a:pt x="31" y="8596"/>
                  </a:lnTo>
                  <a:lnTo>
                    <a:pt x="94" y="9096"/>
                  </a:lnTo>
                  <a:lnTo>
                    <a:pt x="6564" y="5345"/>
                  </a:lnTo>
                  <a:lnTo>
                    <a:pt x="6533" y="4939"/>
                  </a:lnTo>
                  <a:lnTo>
                    <a:pt x="6502" y="4501"/>
                  </a:lnTo>
                  <a:lnTo>
                    <a:pt x="6439" y="3970"/>
                  </a:lnTo>
                  <a:lnTo>
                    <a:pt x="6345" y="3376"/>
                  </a:lnTo>
                  <a:lnTo>
                    <a:pt x="6189" y="2751"/>
                  </a:lnTo>
                  <a:lnTo>
                    <a:pt x="6095" y="2438"/>
                  </a:lnTo>
                  <a:lnTo>
                    <a:pt x="5970" y="2157"/>
                  </a:lnTo>
                  <a:lnTo>
                    <a:pt x="5845" y="1907"/>
                  </a:lnTo>
                  <a:lnTo>
                    <a:pt x="5689" y="1657"/>
                  </a:lnTo>
                  <a:lnTo>
                    <a:pt x="5376" y="1251"/>
                  </a:lnTo>
                  <a:lnTo>
                    <a:pt x="5064" y="875"/>
                  </a:lnTo>
                  <a:lnTo>
                    <a:pt x="4782" y="594"/>
                  </a:lnTo>
                  <a:lnTo>
                    <a:pt x="4564" y="375"/>
                  </a:lnTo>
                  <a:lnTo>
                    <a:pt x="4188" y="9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6" name="Google Shape;1453;p40">
              <a:extLst>
                <a:ext uri="{FF2B5EF4-FFF2-40B4-BE49-F238E27FC236}">
                  <a16:creationId xmlns:a16="http://schemas.microsoft.com/office/drawing/2014/main" id="{F9BE481E-D2C1-5E51-725D-6827FC4262C1}"/>
                </a:ext>
              </a:extLst>
            </p:cNvPr>
            <p:cNvSpPr/>
            <p:nvPr/>
          </p:nvSpPr>
          <p:spPr>
            <a:xfrm>
              <a:off x="2575530" y="2574202"/>
              <a:ext cx="331544" cy="482051"/>
            </a:xfrm>
            <a:custGeom>
              <a:avLst/>
              <a:gdLst/>
              <a:ahLst/>
              <a:cxnLst/>
              <a:rect l="l" t="t" r="r" b="b"/>
              <a:pathLst>
                <a:path w="6472" h="9410" extrusionOk="0">
                  <a:moveTo>
                    <a:pt x="4471" y="1"/>
                  </a:moveTo>
                  <a:lnTo>
                    <a:pt x="4189" y="32"/>
                  </a:lnTo>
                  <a:lnTo>
                    <a:pt x="3877" y="95"/>
                  </a:lnTo>
                  <a:lnTo>
                    <a:pt x="3564" y="220"/>
                  </a:lnTo>
                  <a:lnTo>
                    <a:pt x="3220" y="376"/>
                  </a:lnTo>
                  <a:lnTo>
                    <a:pt x="2876" y="595"/>
                  </a:lnTo>
                  <a:lnTo>
                    <a:pt x="2564" y="845"/>
                  </a:lnTo>
                  <a:lnTo>
                    <a:pt x="2251" y="1126"/>
                  </a:lnTo>
                  <a:lnTo>
                    <a:pt x="1970" y="1439"/>
                  </a:lnTo>
                  <a:lnTo>
                    <a:pt x="1689" y="1783"/>
                  </a:lnTo>
                  <a:lnTo>
                    <a:pt x="1407" y="2158"/>
                  </a:lnTo>
                  <a:lnTo>
                    <a:pt x="1157" y="2564"/>
                  </a:lnTo>
                  <a:lnTo>
                    <a:pt x="939" y="2970"/>
                  </a:lnTo>
                  <a:lnTo>
                    <a:pt x="720" y="3408"/>
                  </a:lnTo>
                  <a:lnTo>
                    <a:pt x="532" y="3846"/>
                  </a:lnTo>
                  <a:lnTo>
                    <a:pt x="376" y="4283"/>
                  </a:lnTo>
                  <a:lnTo>
                    <a:pt x="251" y="4752"/>
                  </a:lnTo>
                  <a:lnTo>
                    <a:pt x="126" y="5190"/>
                  </a:lnTo>
                  <a:lnTo>
                    <a:pt x="63" y="5659"/>
                  </a:lnTo>
                  <a:lnTo>
                    <a:pt x="1" y="6127"/>
                  </a:lnTo>
                  <a:lnTo>
                    <a:pt x="1" y="6565"/>
                  </a:lnTo>
                  <a:lnTo>
                    <a:pt x="1" y="7003"/>
                  </a:lnTo>
                  <a:lnTo>
                    <a:pt x="63" y="7409"/>
                  </a:lnTo>
                  <a:lnTo>
                    <a:pt x="126" y="7753"/>
                  </a:lnTo>
                  <a:lnTo>
                    <a:pt x="251" y="8097"/>
                  </a:lnTo>
                  <a:lnTo>
                    <a:pt x="376" y="8409"/>
                  </a:lnTo>
                  <a:lnTo>
                    <a:pt x="532" y="8659"/>
                  </a:lnTo>
                  <a:lnTo>
                    <a:pt x="720" y="8878"/>
                  </a:lnTo>
                  <a:lnTo>
                    <a:pt x="939" y="9066"/>
                  </a:lnTo>
                  <a:lnTo>
                    <a:pt x="1157" y="9222"/>
                  </a:lnTo>
                  <a:lnTo>
                    <a:pt x="1407" y="9316"/>
                  </a:lnTo>
                  <a:lnTo>
                    <a:pt x="1689" y="9378"/>
                  </a:lnTo>
                  <a:lnTo>
                    <a:pt x="1970" y="9409"/>
                  </a:lnTo>
                  <a:lnTo>
                    <a:pt x="2251" y="9378"/>
                  </a:lnTo>
                  <a:lnTo>
                    <a:pt x="2564" y="9284"/>
                  </a:lnTo>
                  <a:lnTo>
                    <a:pt x="2876" y="9191"/>
                  </a:lnTo>
                  <a:lnTo>
                    <a:pt x="3220" y="9003"/>
                  </a:lnTo>
                  <a:lnTo>
                    <a:pt x="3564" y="8784"/>
                  </a:lnTo>
                  <a:lnTo>
                    <a:pt x="3877" y="8534"/>
                  </a:lnTo>
                  <a:lnTo>
                    <a:pt x="4189" y="8253"/>
                  </a:lnTo>
                  <a:lnTo>
                    <a:pt x="4471" y="7940"/>
                  </a:lnTo>
                  <a:lnTo>
                    <a:pt x="4752" y="7597"/>
                  </a:lnTo>
                  <a:lnTo>
                    <a:pt x="5033" y="7221"/>
                  </a:lnTo>
                  <a:lnTo>
                    <a:pt x="5283" y="6846"/>
                  </a:lnTo>
                  <a:lnTo>
                    <a:pt x="5502" y="6440"/>
                  </a:lnTo>
                  <a:lnTo>
                    <a:pt x="5721" y="6002"/>
                  </a:lnTo>
                  <a:lnTo>
                    <a:pt x="5908" y="5565"/>
                  </a:lnTo>
                  <a:lnTo>
                    <a:pt x="6065" y="5096"/>
                  </a:lnTo>
                  <a:lnTo>
                    <a:pt x="6190" y="4658"/>
                  </a:lnTo>
                  <a:lnTo>
                    <a:pt x="6315" y="4189"/>
                  </a:lnTo>
                  <a:lnTo>
                    <a:pt x="6377" y="3721"/>
                  </a:lnTo>
                  <a:lnTo>
                    <a:pt x="6440" y="3283"/>
                  </a:lnTo>
                  <a:lnTo>
                    <a:pt x="6471" y="2814"/>
                  </a:lnTo>
                  <a:lnTo>
                    <a:pt x="6440" y="2408"/>
                  </a:lnTo>
                  <a:lnTo>
                    <a:pt x="6377" y="2001"/>
                  </a:lnTo>
                  <a:lnTo>
                    <a:pt x="6315" y="1626"/>
                  </a:lnTo>
                  <a:lnTo>
                    <a:pt x="6190" y="1283"/>
                  </a:lnTo>
                  <a:lnTo>
                    <a:pt x="6065" y="1001"/>
                  </a:lnTo>
                  <a:lnTo>
                    <a:pt x="5908" y="720"/>
                  </a:lnTo>
                  <a:lnTo>
                    <a:pt x="5721" y="501"/>
                  </a:lnTo>
                  <a:lnTo>
                    <a:pt x="5502" y="314"/>
                  </a:lnTo>
                  <a:lnTo>
                    <a:pt x="5283" y="189"/>
                  </a:lnTo>
                  <a:lnTo>
                    <a:pt x="5033" y="63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7" name="Google Shape;1454;p40">
              <a:extLst>
                <a:ext uri="{FF2B5EF4-FFF2-40B4-BE49-F238E27FC236}">
                  <a16:creationId xmlns:a16="http://schemas.microsoft.com/office/drawing/2014/main" id="{267052DC-AEA9-7F77-43EA-C135B8CAF8E2}"/>
                </a:ext>
              </a:extLst>
            </p:cNvPr>
            <p:cNvSpPr/>
            <p:nvPr/>
          </p:nvSpPr>
          <p:spPr>
            <a:xfrm>
              <a:off x="2636386" y="2663897"/>
              <a:ext cx="208240" cy="301064"/>
            </a:xfrm>
            <a:custGeom>
              <a:avLst/>
              <a:gdLst/>
              <a:ahLst/>
              <a:cxnLst/>
              <a:rect l="l" t="t" r="r" b="b"/>
              <a:pathLst>
                <a:path w="4065" h="5877" extrusionOk="0">
                  <a:moveTo>
                    <a:pt x="2626" y="0"/>
                  </a:moveTo>
                  <a:lnTo>
                    <a:pt x="2439" y="63"/>
                  </a:lnTo>
                  <a:lnTo>
                    <a:pt x="2251" y="125"/>
                  </a:lnTo>
                  <a:lnTo>
                    <a:pt x="2032" y="250"/>
                  </a:lnTo>
                  <a:lnTo>
                    <a:pt x="1813" y="375"/>
                  </a:lnTo>
                  <a:lnTo>
                    <a:pt x="1626" y="532"/>
                  </a:lnTo>
                  <a:lnTo>
                    <a:pt x="1438" y="719"/>
                  </a:lnTo>
                  <a:lnTo>
                    <a:pt x="1251" y="907"/>
                  </a:lnTo>
                  <a:lnTo>
                    <a:pt x="907" y="1344"/>
                  </a:lnTo>
                  <a:lnTo>
                    <a:pt x="594" y="1876"/>
                  </a:lnTo>
                  <a:lnTo>
                    <a:pt x="344" y="2407"/>
                  </a:lnTo>
                  <a:lnTo>
                    <a:pt x="157" y="2970"/>
                  </a:lnTo>
                  <a:lnTo>
                    <a:pt x="32" y="3532"/>
                  </a:lnTo>
                  <a:lnTo>
                    <a:pt x="1" y="3845"/>
                  </a:lnTo>
                  <a:lnTo>
                    <a:pt x="1" y="4126"/>
                  </a:lnTo>
                  <a:lnTo>
                    <a:pt x="1" y="4376"/>
                  </a:lnTo>
                  <a:lnTo>
                    <a:pt x="32" y="4626"/>
                  </a:lnTo>
                  <a:lnTo>
                    <a:pt x="94" y="4877"/>
                  </a:lnTo>
                  <a:lnTo>
                    <a:pt x="157" y="5064"/>
                  </a:lnTo>
                  <a:lnTo>
                    <a:pt x="251" y="5252"/>
                  </a:lnTo>
                  <a:lnTo>
                    <a:pt x="344" y="5439"/>
                  </a:lnTo>
                  <a:lnTo>
                    <a:pt x="469" y="5564"/>
                  </a:lnTo>
                  <a:lnTo>
                    <a:pt x="594" y="5689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3" y="5877"/>
                  </a:lnTo>
                  <a:lnTo>
                    <a:pt x="1438" y="5877"/>
                  </a:lnTo>
                  <a:lnTo>
                    <a:pt x="1626" y="5814"/>
                  </a:lnTo>
                  <a:lnTo>
                    <a:pt x="1813" y="5752"/>
                  </a:lnTo>
                  <a:lnTo>
                    <a:pt x="2032" y="5658"/>
                  </a:lnTo>
                  <a:lnTo>
                    <a:pt x="2251" y="5502"/>
                  </a:lnTo>
                  <a:lnTo>
                    <a:pt x="2439" y="5345"/>
                  </a:lnTo>
                  <a:lnTo>
                    <a:pt x="2626" y="5189"/>
                  </a:lnTo>
                  <a:lnTo>
                    <a:pt x="2814" y="4970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0" y="3470"/>
                  </a:lnTo>
                  <a:lnTo>
                    <a:pt x="3908" y="2907"/>
                  </a:lnTo>
                  <a:lnTo>
                    <a:pt x="4033" y="2345"/>
                  </a:lnTo>
                  <a:lnTo>
                    <a:pt x="4064" y="2063"/>
                  </a:lnTo>
                  <a:lnTo>
                    <a:pt x="4064" y="1782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0" y="1032"/>
                  </a:lnTo>
                  <a:lnTo>
                    <a:pt x="3908" y="813"/>
                  </a:lnTo>
                  <a:lnTo>
                    <a:pt x="3814" y="626"/>
                  </a:lnTo>
                  <a:lnTo>
                    <a:pt x="3720" y="469"/>
                  </a:lnTo>
                  <a:lnTo>
                    <a:pt x="3595" y="313"/>
                  </a:lnTo>
                  <a:lnTo>
                    <a:pt x="3470" y="219"/>
                  </a:lnTo>
                  <a:lnTo>
                    <a:pt x="3314" y="125"/>
                  </a:lnTo>
                  <a:lnTo>
                    <a:pt x="3158" y="63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455;p40">
              <a:extLst>
                <a:ext uri="{FF2B5EF4-FFF2-40B4-BE49-F238E27FC236}">
                  <a16:creationId xmlns:a16="http://schemas.microsoft.com/office/drawing/2014/main" id="{5B787D8B-9C57-0431-F930-3B105774613D}"/>
                </a:ext>
              </a:extLst>
            </p:cNvPr>
            <p:cNvSpPr/>
            <p:nvPr/>
          </p:nvSpPr>
          <p:spPr>
            <a:xfrm>
              <a:off x="2650781" y="2684694"/>
              <a:ext cx="179399" cy="261055"/>
            </a:xfrm>
            <a:custGeom>
              <a:avLst/>
              <a:gdLst/>
              <a:ahLst/>
              <a:cxnLst/>
              <a:rect l="l" t="t" r="r" b="b"/>
              <a:pathLst>
                <a:path w="3502" h="5096" extrusionOk="0">
                  <a:moveTo>
                    <a:pt x="2283" y="1"/>
                  </a:moveTo>
                  <a:lnTo>
                    <a:pt x="2095" y="32"/>
                  </a:lnTo>
                  <a:lnTo>
                    <a:pt x="1939" y="95"/>
                  </a:lnTo>
                  <a:lnTo>
                    <a:pt x="1751" y="188"/>
                  </a:lnTo>
                  <a:lnTo>
                    <a:pt x="1564" y="313"/>
                  </a:lnTo>
                  <a:lnTo>
                    <a:pt x="1407" y="438"/>
                  </a:lnTo>
                  <a:lnTo>
                    <a:pt x="1064" y="782"/>
                  </a:lnTo>
                  <a:lnTo>
                    <a:pt x="782" y="1157"/>
                  </a:lnTo>
                  <a:lnTo>
                    <a:pt x="501" y="1595"/>
                  </a:lnTo>
                  <a:lnTo>
                    <a:pt x="282" y="2064"/>
                  </a:lnTo>
                  <a:lnTo>
                    <a:pt x="126" y="2564"/>
                  </a:lnTo>
                  <a:lnTo>
                    <a:pt x="32" y="3064"/>
                  </a:lnTo>
                  <a:lnTo>
                    <a:pt x="1" y="3564"/>
                  </a:lnTo>
                  <a:lnTo>
                    <a:pt x="1" y="3783"/>
                  </a:lnTo>
                  <a:lnTo>
                    <a:pt x="32" y="4002"/>
                  </a:lnTo>
                  <a:lnTo>
                    <a:pt x="63" y="4189"/>
                  </a:lnTo>
                  <a:lnTo>
                    <a:pt x="126" y="4377"/>
                  </a:lnTo>
                  <a:lnTo>
                    <a:pt x="220" y="4533"/>
                  </a:lnTo>
                  <a:lnTo>
                    <a:pt x="282" y="4689"/>
                  </a:lnTo>
                  <a:lnTo>
                    <a:pt x="407" y="4814"/>
                  </a:lnTo>
                  <a:lnTo>
                    <a:pt x="501" y="4908"/>
                  </a:lnTo>
                  <a:lnTo>
                    <a:pt x="626" y="5002"/>
                  </a:lnTo>
                  <a:lnTo>
                    <a:pt x="782" y="5033"/>
                  </a:lnTo>
                  <a:lnTo>
                    <a:pt x="907" y="5064"/>
                  </a:lnTo>
                  <a:lnTo>
                    <a:pt x="1064" y="5096"/>
                  </a:lnTo>
                  <a:lnTo>
                    <a:pt x="1220" y="5064"/>
                  </a:lnTo>
                  <a:lnTo>
                    <a:pt x="1407" y="5033"/>
                  </a:lnTo>
                  <a:lnTo>
                    <a:pt x="1564" y="4971"/>
                  </a:lnTo>
                  <a:lnTo>
                    <a:pt x="1751" y="4877"/>
                  </a:lnTo>
                  <a:lnTo>
                    <a:pt x="1939" y="4752"/>
                  </a:lnTo>
                  <a:lnTo>
                    <a:pt x="2095" y="4627"/>
                  </a:lnTo>
                  <a:lnTo>
                    <a:pt x="2439" y="4314"/>
                  </a:lnTo>
                  <a:lnTo>
                    <a:pt x="2720" y="3908"/>
                  </a:lnTo>
                  <a:lnTo>
                    <a:pt x="3002" y="3470"/>
                  </a:lnTo>
                  <a:lnTo>
                    <a:pt x="3220" y="3001"/>
                  </a:lnTo>
                  <a:lnTo>
                    <a:pt x="3377" y="2501"/>
                  </a:lnTo>
                  <a:lnTo>
                    <a:pt x="3470" y="2032"/>
                  </a:lnTo>
                  <a:lnTo>
                    <a:pt x="3502" y="1532"/>
                  </a:lnTo>
                  <a:lnTo>
                    <a:pt x="3502" y="1282"/>
                  </a:lnTo>
                  <a:lnTo>
                    <a:pt x="3470" y="1063"/>
                  </a:lnTo>
                  <a:lnTo>
                    <a:pt x="3439" y="876"/>
                  </a:lnTo>
                  <a:lnTo>
                    <a:pt x="3377" y="688"/>
                  </a:lnTo>
                  <a:lnTo>
                    <a:pt x="3283" y="532"/>
                  </a:lnTo>
                  <a:lnTo>
                    <a:pt x="3220" y="376"/>
                  </a:lnTo>
                  <a:lnTo>
                    <a:pt x="3095" y="282"/>
                  </a:lnTo>
                  <a:lnTo>
                    <a:pt x="3002" y="157"/>
                  </a:lnTo>
                  <a:lnTo>
                    <a:pt x="2877" y="95"/>
                  </a:lnTo>
                  <a:lnTo>
                    <a:pt x="2720" y="32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456;p40">
              <a:extLst>
                <a:ext uri="{FF2B5EF4-FFF2-40B4-BE49-F238E27FC236}">
                  <a16:creationId xmlns:a16="http://schemas.microsoft.com/office/drawing/2014/main" id="{1A87D35F-3C5D-091C-094C-5E80FD096D24}"/>
                </a:ext>
              </a:extLst>
            </p:cNvPr>
            <p:cNvSpPr/>
            <p:nvPr/>
          </p:nvSpPr>
          <p:spPr>
            <a:xfrm>
              <a:off x="2642790" y="2675115"/>
              <a:ext cx="195382" cy="278626"/>
            </a:xfrm>
            <a:custGeom>
              <a:avLst/>
              <a:gdLst/>
              <a:ahLst/>
              <a:cxnLst/>
              <a:rect l="l" t="t" r="r" b="b"/>
              <a:pathLst>
                <a:path w="3814" h="5439" extrusionOk="0">
                  <a:moveTo>
                    <a:pt x="3064" y="0"/>
                  </a:moveTo>
                  <a:lnTo>
                    <a:pt x="2439" y="1250"/>
                  </a:lnTo>
                  <a:lnTo>
                    <a:pt x="2345" y="1344"/>
                  </a:lnTo>
                  <a:lnTo>
                    <a:pt x="2251" y="1407"/>
                  </a:lnTo>
                  <a:lnTo>
                    <a:pt x="2220" y="1376"/>
                  </a:lnTo>
                  <a:lnTo>
                    <a:pt x="2189" y="1376"/>
                  </a:lnTo>
                  <a:lnTo>
                    <a:pt x="2157" y="1250"/>
                  </a:lnTo>
                  <a:lnTo>
                    <a:pt x="2157" y="31"/>
                  </a:lnTo>
                  <a:lnTo>
                    <a:pt x="1657" y="313"/>
                  </a:lnTo>
                  <a:lnTo>
                    <a:pt x="1657" y="1563"/>
                  </a:lnTo>
                  <a:lnTo>
                    <a:pt x="1626" y="1688"/>
                  </a:lnTo>
                  <a:lnTo>
                    <a:pt x="1563" y="1813"/>
                  </a:lnTo>
                  <a:lnTo>
                    <a:pt x="1470" y="1876"/>
                  </a:lnTo>
                  <a:lnTo>
                    <a:pt x="1438" y="1876"/>
                  </a:lnTo>
                  <a:lnTo>
                    <a:pt x="1376" y="1844"/>
                  </a:lnTo>
                  <a:lnTo>
                    <a:pt x="751" y="1376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3" y="2563"/>
                  </a:lnTo>
                  <a:lnTo>
                    <a:pt x="1063" y="2626"/>
                  </a:lnTo>
                  <a:lnTo>
                    <a:pt x="1063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501"/>
                  </a:lnTo>
                  <a:lnTo>
                    <a:pt x="1" y="4157"/>
                  </a:lnTo>
                  <a:lnTo>
                    <a:pt x="907" y="3626"/>
                  </a:lnTo>
                  <a:lnTo>
                    <a:pt x="1001" y="3626"/>
                  </a:lnTo>
                  <a:lnTo>
                    <a:pt x="1063" y="3689"/>
                  </a:lnTo>
                  <a:lnTo>
                    <a:pt x="1063" y="3782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3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7" y="4189"/>
                  </a:lnTo>
                  <a:lnTo>
                    <a:pt x="1657" y="5408"/>
                  </a:lnTo>
                  <a:lnTo>
                    <a:pt x="2157" y="5126"/>
                  </a:lnTo>
                  <a:lnTo>
                    <a:pt x="2157" y="3907"/>
                  </a:lnTo>
                  <a:lnTo>
                    <a:pt x="2189" y="3751"/>
                  </a:lnTo>
                  <a:lnTo>
                    <a:pt x="2251" y="3657"/>
                  </a:lnTo>
                  <a:lnTo>
                    <a:pt x="2345" y="3595"/>
                  </a:lnTo>
                  <a:lnTo>
                    <a:pt x="2439" y="3595"/>
                  </a:lnTo>
                  <a:lnTo>
                    <a:pt x="3064" y="4095"/>
                  </a:lnTo>
                  <a:lnTo>
                    <a:pt x="3439" y="3407"/>
                  </a:lnTo>
                  <a:lnTo>
                    <a:pt x="2782" y="2907"/>
                  </a:lnTo>
                  <a:lnTo>
                    <a:pt x="2751" y="2876"/>
                  </a:lnTo>
                  <a:lnTo>
                    <a:pt x="2751" y="2813"/>
                  </a:lnTo>
                  <a:lnTo>
                    <a:pt x="2751" y="2720"/>
                  </a:lnTo>
                  <a:lnTo>
                    <a:pt x="2814" y="2595"/>
                  </a:lnTo>
                  <a:lnTo>
                    <a:pt x="2908" y="2501"/>
                  </a:lnTo>
                  <a:lnTo>
                    <a:pt x="3814" y="1969"/>
                  </a:lnTo>
                  <a:lnTo>
                    <a:pt x="3814" y="1282"/>
                  </a:lnTo>
                  <a:lnTo>
                    <a:pt x="2908" y="1813"/>
                  </a:lnTo>
                  <a:lnTo>
                    <a:pt x="2845" y="1844"/>
                  </a:lnTo>
                  <a:lnTo>
                    <a:pt x="2814" y="1844"/>
                  </a:lnTo>
                  <a:lnTo>
                    <a:pt x="2751" y="1782"/>
                  </a:lnTo>
                  <a:lnTo>
                    <a:pt x="2751" y="1657"/>
                  </a:lnTo>
                  <a:lnTo>
                    <a:pt x="2782" y="1532"/>
                  </a:lnTo>
                  <a:lnTo>
                    <a:pt x="3439" y="282"/>
                  </a:lnTo>
                  <a:lnTo>
                    <a:pt x="3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0" name="Google Shape;1457;p40">
              <a:extLst>
                <a:ext uri="{FF2B5EF4-FFF2-40B4-BE49-F238E27FC236}">
                  <a16:creationId xmlns:a16="http://schemas.microsoft.com/office/drawing/2014/main" id="{0443365F-94D6-1615-CFE3-3C845322E17B}"/>
                </a:ext>
              </a:extLst>
            </p:cNvPr>
            <p:cNvSpPr/>
            <p:nvPr/>
          </p:nvSpPr>
          <p:spPr>
            <a:xfrm>
              <a:off x="2716452" y="2780793"/>
              <a:ext cx="48103" cy="68901"/>
            </a:xfrm>
            <a:custGeom>
              <a:avLst/>
              <a:gdLst/>
              <a:ahLst/>
              <a:cxnLst/>
              <a:rect l="l" t="t" r="r" b="b"/>
              <a:pathLst>
                <a:path w="939" h="1345" extrusionOk="0">
                  <a:moveTo>
                    <a:pt x="563" y="0"/>
                  </a:moveTo>
                  <a:lnTo>
                    <a:pt x="469" y="31"/>
                  </a:lnTo>
                  <a:lnTo>
                    <a:pt x="376" y="125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32" y="657"/>
                  </a:lnTo>
                  <a:lnTo>
                    <a:pt x="0" y="938"/>
                  </a:lnTo>
                  <a:lnTo>
                    <a:pt x="32" y="1063"/>
                  </a:lnTo>
                  <a:lnTo>
                    <a:pt x="32" y="1157"/>
                  </a:lnTo>
                  <a:lnTo>
                    <a:pt x="94" y="1219"/>
                  </a:lnTo>
                  <a:lnTo>
                    <a:pt x="157" y="1282"/>
                  </a:lnTo>
                  <a:lnTo>
                    <a:pt x="219" y="1313"/>
                  </a:lnTo>
                  <a:lnTo>
                    <a:pt x="282" y="1344"/>
                  </a:lnTo>
                  <a:lnTo>
                    <a:pt x="376" y="1313"/>
                  </a:lnTo>
                  <a:lnTo>
                    <a:pt x="469" y="1282"/>
                  </a:lnTo>
                  <a:lnTo>
                    <a:pt x="563" y="1219"/>
                  </a:lnTo>
                  <a:lnTo>
                    <a:pt x="657" y="1125"/>
                  </a:lnTo>
                  <a:lnTo>
                    <a:pt x="782" y="907"/>
                  </a:lnTo>
                  <a:lnTo>
                    <a:pt x="907" y="657"/>
                  </a:lnTo>
                  <a:lnTo>
                    <a:pt x="938" y="407"/>
                  </a:lnTo>
                  <a:lnTo>
                    <a:pt x="938" y="281"/>
                  </a:lnTo>
                  <a:lnTo>
                    <a:pt x="907" y="188"/>
                  </a:lnTo>
                  <a:lnTo>
                    <a:pt x="844" y="94"/>
                  </a:lnTo>
                  <a:lnTo>
                    <a:pt x="782" y="3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1" name="Google Shape;1458;p40">
              <a:extLst>
                <a:ext uri="{FF2B5EF4-FFF2-40B4-BE49-F238E27FC236}">
                  <a16:creationId xmlns:a16="http://schemas.microsoft.com/office/drawing/2014/main" id="{CF8BC16E-FF9C-395B-1D8A-726E901F5652}"/>
                </a:ext>
              </a:extLst>
            </p:cNvPr>
            <p:cNvSpPr/>
            <p:nvPr/>
          </p:nvSpPr>
          <p:spPr>
            <a:xfrm>
              <a:off x="819057" y="2012209"/>
              <a:ext cx="930343" cy="845510"/>
            </a:xfrm>
            <a:custGeom>
              <a:avLst/>
              <a:gdLst/>
              <a:ahLst/>
              <a:cxnLst/>
              <a:rect l="l" t="t" r="r" b="b"/>
              <a:pathLst>
                <a:path w="18161" h="16505" extrusionOk="0">
                  <a:moveTo>
                    <a:pt x="7909" y="1"/>
                  </a:moveTo>
                  <a:lnTo>
                    <a:pt x="7627" y="63"/>
                  </a:lnTo>
                  <a:lnTo>
                    <a:pt x="7377" y="157"/>
                  </a:lnTo>
                  <a:lnTo>
                    <a:pt x="7127" y="313"/>
                  </a:lnTo>
                  <a:lnTo>
                    <a:pt x="6908" y="501"/>
                  </a:lnTo>
                  <a:lnTo>
                    <a:pt x="0" y="8315"/>
                  </a:lnTo>
                  <a:lnTo>
                    <a:pt x="0" y="8471"/>
                  </a:lnTo>
                  <a:lnTo>
                    <a:pt x="125" y="8878"/>
                  </a:lnTo>
                  <a:lnTo>
                    <a:pt x="188" y="9190"/>
                  </a:lnTo>
                  <a:lnTo>
                    <a:pt x="313" y="9534"/>
                  </a:lnTo>
                  <a:lnTo>
                    <a:pt x="501" y="9909"/>
                  </a:lnTo>
                  <a:lnTo>
                    <a:pt x="688" y="10347"/>
                  </a:lnTo>
                  <a:lnTo>
                    <a:pt x="938" y="10784"/>
                  </a:lnTo>
                  <a:lnTo>
                    <a:pt x="1251" y="11253"/>
                  </a:lnTo>
                  <a:lnTo>
                    <a:pt x="1626" y="11722"/>
                  </a:lnTo>
                  <a:lnTo>
                    <a:pt x="2032" y="12222"/>
                  </a:lnTo>
                  <a:lnTo>
                    <a:pt x="2532" y="12722"/>
                  </a:lnTo>
                  <a:lnTo>
                    <a:pt x="3095" y="13191"/>
                  </a:lnTo>
                  <a:lnTo>
                    <a:pt x="3751" y="13660"/>
                  </a:lnTo>
                  <a:lnTo>
                    <a:pt x="4470" y="14098"/>
                  </a:lnTo>
                  <a:lnTo>
                    <a:pt x="5314" y="14567"/>
                  </a:lnTo>
                  <a:lnTo>
                    <a:pt x="6127" y="14942"/>
                  </a:lnTo>
                  <a:lnTo>
                    <a:pt x="6940" y="15285"/>
                  </a:lnTo>
                  <a:lnTo>
                    <a:pt x="7721" y="15567"/>
                  </a:lnTo>
                  <a:lnTo>
                    <a:pt x="8502" y="15786"/>
                  </a:lnTo>
                  <a:lnTo>
                    <a:pt x="9221" y="15973"/>
                  </a:lnTo>
                  <a:lnTo>
                    <a:pt x="9909" y="16129"/>
                  </a:lnTo>
                  <a:lnTo>
                    <a:pt x="10565" y="16254"/>
                  </a:lnTo>
                  <a:lnTo>
                    <a:pt x="11128" y="16348"/>
                  </a:lnTo>
                  <a:lnTo>
                    <a:pt x="11659" y="16411"/>
                  </a:lnTo>
                  <a:lnTo>
                    <a:pt x="12535" y="16473"/>
                  </a:lnTo>
                  <a:lnTo>
                    <a:pt x="13066" y="16505"/>
                  </a:lnTo>
                  <a:lnTo>
                    <a:pt x="13285" y="16505"/>
                  </a:lnTo>
                  <a:lnTo>
                    <a:pt x="17973" y="8003"/>
                  </a:lnTo>
                  <a:lnTo>
                    <a:pt x="18098" y="7690"/>
                  </a:lnTo>
                  <a:lnTo>
                    <a:pt x="18161" y="7377"/>
                  </a:lnTo>
                  <a:lnTo>
                    <a:pt x="18161" y="7034"/>
                  </a:lnTo>
                  <a:lnTo>
                    <a:pt x="18098" y="6721"/>
                  </a:lnTo>
                  <a:lnTo>
                    <a:pt x="18005" y="6440"/>
                  </a:lnTo>
                  <a:lnTo>
                    <a:pt x="17817" y="6158"/>
                  </a:lnTo>
                  <a:lnTo>
                    <a:pt x="17598" y="5908"/>
                  </a:lnTo>
                  <a:lnTo>
                    <a:pt x="17317" y="5721"/>
                  </a:lnTo>
                  <a:lnTo>
                    <a:pt x="15535" y="4689"/>
                  </a:lnTo>
                  <a:lnTo>
                    <a:pt x="14504" y="4064"/>
                  </a:lnTo>
                  <a:lnTo>
                    <a:pt x="13410" y="3376"/>
                  </a:lnTo>
                  <a:lnTo>
                    <a:pt x="12285" y="2657"/>
                  </a:lnTo>
                  <a:lnTo>
                    <a:pt x="11159" y="1907"/>
                  </a:lnTo>
                  <a:lnTo>
                    <a:pt x="10034" y="1126"/>
                  </a:lnTo>
                  <a:lnTo>
                    <a:pt x="9003" y="313"/>
                  </a:lnTo>
                  <a:lnTo>
                    <a:pt x="8753" y="157"/>
                  </a:lnTo>
                  <a:lnTo>
                    <a:pt x="8471" y="63"/>
                  </a:lnTo>
                  <a:lnTo>
                    <a:pt x="819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2" name="Google Shape;1459;p40">
              <a:extLst>
                <a:ext uri="{FF2B5EF4-FFF2-40B4-BE49-F238E27FC236}">
                  <a16:creationId xmlns:a16="http://schemas.microsoft.com/office/drawing/2014/main" id="{6BB82823-EC88-571F-BC8B-AD4404098148}"/>
                </a:ext>
              </a:extLst>
            </p:cNvPr>
            <p:cNvSpPr/>
            <p:nvPr/>
          </p:nvSpPr>
          <p:spPr>
            <a:xfrm>
              <a:off x="1421111" y="1704807"/>
              <a:ext cx="759038" cy="451570"/>
            </a:xfrm>
            <a:custGeom>
              <a:avLst/>
              <a:gdLst/>
              <a:ahLst/>
              <a:cxnLst/>
              <a:rect l="l" t="t" r="r" b="b"/>
              <a:pathLst>
                <a:path w="14817" h="8815" extrusionOk="0">
                  <a:moveTo>
                    <a:pt x="6033" y="0"/>
                  </a:moveTo>
                  <a:lnTo>
                    <a:pt x="5752" y="31"/>
                  </a:lnTo>
                  <a:lnTo>
                    <a:pt x="5502" y="63"/>
                  </a:lnTo>
                  <a:lnTo>
                    <a:pt x="5220" y="125"/>
                  </a:lnTo>
                  <a:lnTo>
                    <a:pt x="4970" y="250"/>
                  </a:lnTo>
                  <a:lnTo>
                    <a:pt x="500" y="2532"/>
                  </a:lnTo>
                  <a:lnTo>
                    <a:pt x="375" y="2626"/>
                  </a:lnTo>
                  <a:lnTo>
                    <a:pt x="282" y="2688"/>
                  </a:lnTo>
                  <a:lnTo>
                    <a:pt x="125" y="2876"/>
                  </a:lnTo>
                  <a:lnTo>
                    <a:pt x="31" y="3126"/>
                  </a:lnTo>
                  <a:lnTo>
                    <a:pt x="0" y="3345"/>
                  </a:lnTo>
                  <a:lnTo>
                    <a:pt x="0" y="3595"/>
                  </a:lnTo>
                  <a:lnTo>
                    <a:pt x="94" y="3814"/>
                  </a:lnTo>
                  <a:lnTo>
                    <a:pt x="250" y="4032"/>
                  </a:lnTo>
                  <a:lnTo>
                    <a:pt x="344" y="4126"/>
                  </a:lnTo>
                  <a:lnTo>
                    <a:pt x="469" y="4189"/>
                  </a:lnTo>
                  <a:lnTo>
                    <a:pt x="7940" y="8502"/>
                  </a:lnTo>
                  <a:lnTo>
                    <a:pt x="8221" y="8627"/>
                  </a:lnTo>
                  <a:lnTo>
                    <a:pt x="8502" y="8721"/>
                  </a:lnTo>
                  <a:lnTo>
                    <a:pt x="8784" y="8784"/>
                  </a:lnTo>
                  <a:lnTo>
                    <a:pt x="9065" y="8815"/>
                  </a:lnTo>
                  <a:lnTo>
                    <a:pt x="9346" y="8784"/>
                  </a:lnTo>
                  <a:lnTo>
                    <a:pt x="9627" y="8721"/>
                  </a:lnTo>
                  <a:lnTo>
                    <a:pt x="9909" y="8627"/>
                  </a:lnTo>
                  <a:lnTo>
                    <a:pt x="10159" y="8502"/>
                  </a:lnTo>
                  <a:lnTo>
                    <a:pt x="14347" y="6095"/>
                  </a:lnTo>
                  <a:lnTo>
                    <a:pt x="14566" y="5939"/>
                  </a:lnTo>
                  <a:lnTo>
                    <a:pt x="14691" y="5752"/>
                  </a:lnTo>
                  <a:lnTo>
                    <a:pt x="14785" y="5501"/>
                  </a:lnTo>
                  <a:lnTo>
                    <a:pt x="14816" y="5283"/>
                  </a:lnTo>
                  <a:lnTo>
                    <a:pt x="14785" y="5033"/>
                  </a:lnTo>
                  <a:lnTo>
                    <a:pt x="14691" y="4814"/>
                  </a:lnTo>
                  <a:lnTo>
                    <a:pt x="14566" y="4626"/>
                  </a:lnTo>
                  <a:lnTo>
                    <a:pt x="14347" y="4470"/>
                  </a:lnTo>
                  <a:lnTo>
                    <a:pt x="7064" y="313"/>
                  </a:lnTo>
                  <a:lnTo>
                    <a:pt x="6814" y="188"/>
                  </a:lnTo>
                  <a:lnTo>
                    <a:pt x="6564" y="94"/>
                  </a:lnTo>
                  <a:lnTo>
                    <a:pt x="6314" y="31"/>
                  </a:lnTo>
                  <a:lnTo>
                    <a:pt x="6033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3" name="Google Shape;1460;p40">
              <a:extLst>
                <a:ext uri="{FF2B5EF4-FFF2-40B4-BE49-F238E27FC236}">
                  <a16:creationId xmlns:a16="http://schemas.microsoft.com/office/drawing/2014/main" id="{D2678AD7-0B93-2126-7082-F2F75AD3EEDB}"/>
                </a:ext>
              </a:extLst>
            </p:cNvPr>
            <p:cNvSpPr/>
            <p:nvPr/>
          </p:nvSpPr>
          <p:spPr>
            <a:xfrm>
              <a:off x="598070" y="2348452"/>
              <a:ext cx="1851106" cy="1122548"/>
            </a:xfrm>
            <a:custGeom>
              <a:avLst/>
              <a:gdLst/>
              <a:ahLst/>
              <a:cxnLst/>
              <a:rect l="l" t="t" r="r" b="b"/>
              <a:pathLst>
                <a:path w="36135" h="21913" extrusionOk="0">
                  <a:moveTo>
                    <a:pt x="36134" y="1"/>
                  </a:moveTo>
                  <a:lnTo>
                    <a:pt x="26632" y="5908"/>
                  </a:lnTo>
                  <a:lnTo>
                    <a:pt x="22162" y="8690"/>
                  </a:lnTo>
                  <a:lnTo>
                    <a:pt x="20287" y="9847"/>
                  </a:lnTo>
                  <a:lnTo>
                    <a:pt x="19506" y="10816"/>
                  </a:lnTo>
                  <a:lnTo>
                    <a:pt x="19412" y="10878"/>
                  </a:lnTo>
                  <a:lnTo>
                    <a:pt x="19130" y="11066"/>
                  </a:lnTo>
                  <a:lnTo>
                    <a:pt x="18630" y="11347"/>
                  </a:lnTo>
                  <a:lnTo>
                    <a:pt x="18349" y="11472"/>
                  </a:lnTo>
                  <a:lnTo>
                    <a:pt x="17974" y="11628"/>
                  </a:lnTo>
                  <a:lnTo>
                    <a:pt x="17599" y="11753"/>
                  </a:lnTo>
                  <a:lnTo>
                    <a:pt x="17161" y="11878"/>
                  </a:lnTo>
                  <a:lnTo>
                    <a:pt x="16692" y="11972"/>
                  </a:lnTo>
                  <a:lnTo>
                    <a:pt x="16161" y="12066"/>
                  </a:lnTo>
                  <a:lnTo>
                    <a:pt x="15598" y="12097"/>
                  </a:lnTo>
                  <a:lnTo>
                    <a:pt x="15004" y="12129"/>
                  </a:lnTo>
                  <a:lnTo>
                    <a:pt x="14379" y="12097"/>
                  </a:lnTo>
                  <a:lnTo>
                    <a:pt x="13692" y="12004"/>
                  </a:lnTo>
                  <a:lnTo>
                    <a:pt x="13067" y="11910"/>
                  </a:lnTo>
                  <a:lnTo>
                    <a:pt x="12379" y="11785"/>
                  </a:lnTo>
                  <a:lnTo>
                    <a:pt x="11660" y="11628"/>
                  </a:lnTo>
                  <a:lnTo>
                    <a:pt x="10910" y="11410"/>
                  </a:lnTo>
                  <a:lnTo>
                    <a:pt x="10128" y="11191"/>
                  </a:lnTo>
                  <a:lnTo>
                    <a:pt x="9316" y="10878"/>
                  </a:lnTo>
                  <a:lnTo>
                    <a:pt x="8534" y="10503"/>
                  </a:lnTo>
                  <a:lnTo>
                    <a:pt x="7721" y="10097"/>
                  </a:lnTo>
                  <a:lnTo>
                    <a:pt x="6940" y="9565"/>
                  </a:lnTo>
                  <a:lnTo>
                    <a:pt x="6565" y="9284"/>
                  </a:lnTo>
                  <a:lnTo>
                    <a:pt x="6190" y="9003"/>
                  </a:lnTo>
                  <a:lnTo>
                    <a:pt x="5784" y="8659"/>
                  </a:lnTo>
                  <a:lnTo>
                    <a:pt x="5440" y="8315"/>
                  </a:lnTo>
                  <a:lnTo>
                    <a:pt x="5065" y="7940"/>
                  </a:lnTo>
                  <a:lnTo>
                    <a:pt x="4721" y="7565"/>
                  </a:lnTo>
                  <a:lnTo>
                    <a:pt x="4377" y="7127"/>
                  </a:lnTo>
                  <a:lnTo>
                    <a:pt x="4033" y="6690"/>
                  </a:lnTo>
                  <a:lnTo>
                    <a:pt x="3721" y="6221"/>
                  </a:lnTo>
                  <a:lnTo>
                    <a:pt x="3408" y="5690"/>
                  </a:lnTo>
                  <a:lnTo>
                    <a:pt x="3095" y="5158"/>
                  </a:lnTo>
                  <a:lnTo>
                    <a:pt x="2814" y="4596"/>
                  </a:lnTo>
                  <a:lnTo>
                    <a:pt x="2564" y="4002"/>
                  </a:lnTo>
                  <a:lnTo>
                    <a:pt x="2314" y="3376"/>
                  </a:lnTo>
                  <a:lnTo>
                    <a:pt x="2033" y="3720"/>
                  </a:lnTo>
                  <a:lnTo>
                    <a:pt x="188" y="8096"/>
                  </a:lnTo>
                  <a:lnTo>
                    <a:pt x="157" y="8284"/>
                  </a:lnTo>
                  <a:lnTo>
                    <a:pt x="95" y="8847"/>
                  </a:lnTo>
                  <a:lnTo>
                    <a:pt x="32" y="9722"/>
                  </a:lnTo>
                  <a:lnTo>
                    <a:pt x="1" y="10847"/>
                  </a:lnTo>
                  <a:lnTo>
                    <a:pt x="1" y="11503"/>
                  </a:lnTo>
                  <a:lnTo>
                    <a:pt x="63" y="12191"/>
                  </a:lnTo>
                  <a:lnTo>
                    <a:pt x="126" y="12941"/>
                  </a:lnTo>
                  <a:lnTo>
                    <a:pt x="220" y="13723"/>
                  </a:lnTo>
                  <a:lnTo>
                    <a:pt x="376" y="14535"/>
                  </a:lnTo>
                  <a:lnTo>
                    <a:pt x="564" y="15348"/>
                  </a:lnTo>
                  <a:lnTo>
                    <a:pt x="814" y="16192"/>
                  </a:lnTo>
                  <a:lnTo>
                    <a:pt x="1095" y="17067"/>
                  </a:lnTo>
                  <a:lnTo>
                    <a:pt x="9472" y="21912"/>
                  </a:lnTo>
                  <a:lnTo>
                    <a:pt x="9566" y="21725"/>
                  </a:lnTo>
                  <a:lnTo>
                    <a:pt x="9878" y="21256"/>
                  </a:lnTo>
                  <a:lnTo>
                    <a:pt x="10410" y="20599"/>
                  </a:lnTo>
                  <a:lnTo>
                    <a:pt x="10753" y="20193"/>
                  </a:lnTo>
                  <a:lnTo>
                    <a:pt x="11129" y="19787"/>
                  </a:lnTo>
                  <a:lnTo>
                    <a:pt x="11597" y="19349"/>
                  </a:lnTo>
                  <a:lnTo>
                    <a:pt x="12066" y="18943"/>
                  </a:lnTo>
                  <a:lnTo>
                    <a:pt x="12598" y="18505"/>
                  </a:lnTo>
                  <a:lnTo>
                    <a:pt x="13192" y="18130"/>
                  </a:lnTo>
                  <a:lnTo>
                    <a:pt x="13848" y="17755"/>
                  </a:lnTo>
                  <a:lnTo>
                    <a:pt x="14536" y="17442"/>
                  </a:lnTo>
                  <a:lnTo>
                    <a:pt x="15255" y="17161"/>
                  </a:lnTo>
                  <a:lnTo>
                    <a:pt x="15630" y="17036"/>
                  </a:lnTo>
                  <a:lnTo>
                    <a:pt x="16036" y="16942"/>
                  </a:lnTo>
                  <a:lnTo>
                    <a:pt x="16411" y="16848"/>
                  </a:lnTo>
                  <a:lnTo>
                    <a:pt x="16786" y="16786"/>
                  </a:lnTo>
                  <a:lnTo>
                    <a:pt x="17505" y="16755"/>
                  </a:lnTo>
                  <a:lnTo>
                    <a:pt x="18130" y="16755"/>
                  </a:lnTo>
                  <a:lnTo>
                    <a:pt x="18724" y="16848"/>
                  </a:lnTo>
                  <a:lnTo>
                    <a:pt x="19224" y="16973"/>
                  </a:lnTo>
                  <a:lnTo>
                    <a:pt x="19693" y="17130"/>
                  </a:lnTo>
                  <a:lnTo>
                    <a:pt x="20099" y="17349"/>
                  </a:lnTo>
                  <a:lnTo>
                    <a:pt x="20475" y="17567"/>
                  </a:lnTo>
                  <a:lnTo>
                    <a:pt x="20756" y="17786"/>
                  </a:lnTo>
                  <a:lnTo>
                    <a:pt x="21037" y="18036"/>
                  </a:lnTo>
                  <a:lnTo>
                    <a:pt x="21225" y="18255"/>
                  </a:lnTo>
                  <a:lnTo>
                    <a:pt x="21412" y="18474"/>
                  </a:lnTo>
                  <a:lnTo>
                    <a:pt x="21631" y="18786"/>
                  </a:lnTo>
                  <a:lnTo>
                    <a:pt x="21694" y="18911"/>
                  </a:lnTo>
                  <a:lnTo>
                    <a:pt x="34790" y="11347"/>
                  </a:lnTo>
                  <a:lnTo>
                    <a:pt x="36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4" name="Google Shape;1461;p40">
              <a:extLst>
                <a:ext uri="{FF2B5EF4-FFF2-40B4-BE49-F238E27FC236}">
                  <a16:creationId xmlns:a16="http://schemas.microsoft.com/office/drawing/2014/main" id="{881B6DEF-99D7-A1F4-7D51-83EFEC1F8BE7}"/>
                </a:ext>
              </a:extLst>
            </p:cNvPr>
            <p:cNvSpPr/>
            <p:nvPr/>
          </p:nvSpPr>
          <p:spPr>
            <a:xfrm>
              <a:off x="1395499" y="3261132"/>
              <a:ext cx="331493" cy="480411"/>
            </a:xfrm>
            <a:custGeom>
              <a:avLst/>
              <a:gdLst/>
              <a:ahLst/>
              <a:cxnLst/>
              <a:rect l="l" t="t" r="r" b="b"/>
              <a:pathLst>
                <a:path w="6471" h="9378" extrusionOk="0">
                  <a:moveTo>
                    <a:pt x="4189" y="0"/>
                  </a:moveTo>
                  <a:lnTo>
                    <a:pt x="3876" y="94"/>
                  </a:lnTo>
                  <a:lnTo>
                    <a:pt x="3563" y="219"/>
                  </a:lnTo>
                  <a:lnTo>
                    <a:pt x="3220" y="376"/>
                  </a:lnTo>
                  <a:lnTo>
                    <a:pt x="2907" y="594"/>
                  </a:lnTo>
                  <a:lnTo>
                    <a:pt x="2563" y="844"/>
                  </a:lnTo>
                  <a:lnTo>
                    <a:pt x="2251" y="1126"/>
                  </a:lnTo>
                  <a:lnTo>
                    <a:pt x="1969" y="1438"/>
                  </a:lnTo>
                  <a:lnTo>
                    <a:pt x="1688" y="1782"/>
                  </a:lnTo>
                  <a:lnTo>
                    <a:pt x="1407" y="2157"/>
                  </a:lnTo>
                  <a:lnTo>
                    <a:pt x="1157" y="2564"/>
                  </a:lnTo>
                  <a:lnTo>
                    <a:pt x="938" y="2970"/>
                  </a:lnTo>
                  <a:lnTo>
                    <a:pt x="719" y="3376"/>
                  </a:lnTo>
                  <a:lnTo>
                    <a:pt x="531" y="3814"/>
                  </a:lnTo>
                  <a:lnTo>
                    <a:pt x="375" y="4283"/>
                  </a:lnTo>
                  <a:lnTo>
                    <a:pt x="250" y="4720"/>
                  </a:lnTo>
                  <a:lnTo>
                    <a:pt x="125" y="5189"/>
                  </a:lnTo>
                  <a:lnTo>
                    <a:pt x="63" y="5658"/>
                  </a:lnTo>
                  <a:lnTo>
                    <a:pt x="0" y="6096"/>
                  </a:lnTo>
                  <a:lnTo>
                    <a:pt x="0" y="6564"/>
                  </a:lnTo>
                  <a:lnTo>
                    <a:pt x="0" y="7002"/>
                  </a:lnTo>
                  <a:lnTo>
                    <a:pt x="63" y="7377"/>
                  </a:lnTo>
                  <a:lnTo>
                    <a:pt x="125" y="7752"/>
                  </a:lnTo>
                  <a:lnTo>
                    <a:pt x="250" y="8096"/>
                  </a:lnTo>
                  <a:lnTo>
                    <a:pt x="375" y="8377"/>
                  </a:lnTo>
                  <a:lnTo>
                    <a:pt x="531" y="8659"/>
                  </a:lnTo>
                  <a:lnTo>
                    <a:pt x="719" y="8878"/>
                  </a:lnTo>
                  <a:lnTo>
                    <a:pt x="938" y="9065"/>
                  </a:lnTo>
                  <a:lnTo>
                    <a:pt x="1157" y="9221"/>
                  </a:lnTo>
                  <a:lnTo>
                    <a:pt x="1407" y="9315"/>
                  </a:lnTo>
                  <a:lnTo>
                    <a:pt x="1688" y="9378"/>
                  </a:lnTo>
                  <a:lnTo>
                    <a:pt x="2251" y="9378"/>
                  </a:lnTo>
                  <a:lnTo>
                    <a:pt x="2563" y="9284"/>
                  </a:lnTo>
                  <a:lnTo>
                    <a:pt x="2907" y="9159"/>
                  </a:lnTo>
                  <a:lnTo>
                    <a:pt x="3220" y="9003"/>
                  </a:lnTo>
                  <a:lnTo>
                    <a:pt x="3563" y="8784"/>
                  </a:lnTo>
                  <a:lnTo>
                    <a:pt x="3876" y="8534"/>
                  </a:lnTo>
                  <a:lnTo>
                    <a:pt x="4189" y="8252"/>
                  </a:lnTo>
                  <a:lnTo>
                    <a:pt x="4470" y="7940"/>
                  </a:lnTo>
                  <a:lnTo>
                    <a:pt x="4751" y="7596"/>
                  </a:lnTo>
                  <a:lnTo>
                    <a:pt x="5033" y="7221"/>
                  </a:lnTo>
                  <a:lnTo>
                    <a:pt x="5283" y="6815"/>
                  </a:lnTo>
                  <a:lnTo>
                    <a:pt x="5501" y="6408"/>
                  </a:lnTo>
                  <a:lnTo>
                    <a:pt x="5720" y="6002"/>
                  </a:lnTo>
                  <a:lnTo>
                    <a:pt x="5908" y="5564"/>
                  </a:lnTo>
                  <a:lnTo>
                    <a:pt x="6064" y="5095"/>
                  </a:lnTo>
                  <a:lnTo>
                    <a:pt x="6220" y="4658"/>
                  </a:lnTo>
                  <a:lnTo>
                    <a:pt x="6314" y="4189"/>
                  </a:lnTo>
                  <a:lnTo>
                    <a:pt x="6408" y="3720"/>
                  </a:lnTo>
                  <a:lnTo>
                    <a:pt x="6439" y="3282"/>
                  </a:lnTo>
                  <a:lnTo>
                    <a:pt x="6470" y="2814"/>
                  </a:lnTo>
                  <a:lnTo>
                    <a:pt x="6439" y="2376"/>
                  </a:lnTo>
                  <a:lnTo>
                    <a:pt x="6408" y="2001"/>
                  </a:lnTo>
                  <a:lnTo>
                    <a:pt x="6314" y="1626"/>
                  </a:lnTo>
                  <a:lnTo>
                    <a:pt x="6220" y="1282"/>
                  </a:lnTo>
                  <a:lnTo>
                    <a:pt x="6064" y="1001"/>
                  </a:lnTo>
                  <a:lnTo>
                    <a:pt x="5908" y="719"/>
                  </a:lnTo>
                  <a:lnTo>
                    <a:pt x="5720" y="501"/>
                  </a:lnTo>
                  <a:lnTo>
                    <a:pt x="5501" y="313"/>
                  </a:lnTo>
                  <a:lnTo>
                    <a:pt x="5283" y="157"/>
                  </a:lnTo>
                  <a:lnTo>
                    <a:pt x="5033" y="63"/>
                  </a:lnTo>
                  <a:lnTo>
                    <a:pt x="4751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5" name="Google Shape;1462;p40">
              <a:extLst>
                <a:ext uri="{FF2B5EF4-FFF2-40B4-BE49-F238E27FC236}">
                  <a16:creationId xmlns:a16="http://schemas.microsoft.com/office/drawing/2014/main" id="{ED46C26B-B1F7-E49C-F830-B7717C8BC6CC}"/>
                </a:ext>
              </a:extLst>
            </p:cNvPr>
            <p:cNvSpPr/>
            <p:nvPr/>
          </p:nvSpPr>
          <p:spPr>
            <a:xfrm>
              <a:off x="1456303" y="3350776"/>
              <a:ext cx="208240" cy="301115"/>
            </a:xfrm>
            <a:custGeom>
              <a:avLst/>
              <a:gdLst/>
              <a:ahLst/>
              <a:cxnLst/>
              <a:rect l="l" t="t" r="r" b="b"/>
              <a:pathLst>
                <a:path w="4065" h="5878" extrusionOk="0">
                  <a:moveTo>
                    <a:pt x="2626" y="1"/>
                  </a:moveTo>
                  <a:lnTo>
                    <a:pt x="2439" y="63"/>
                  </a:lnTo>
                  <a:lnTo>
                    <a:pt x="2251" y="126"/>
                  </a:lnTo>
                  <a:lnTo>
                    <a:pt x="2033" y="251"/>
                  </a:lnTo>
                  <a:lnTo>
                    <a:pt x="1814" y="376"/>
                  </a:lnTo>
                  <a:lnTo>
                    <a:pt x="1626" y="532"/>
                  </a:lnTo>
                  <a:lnTo>
                    <a:pt x="1439" y="720"/>
                  </a:lnTo>
                  <a:lnTo>
                    <a:pt x="1251" y="907"/>
                  </a:lnTo>
                  <a:lnTo>
                    <a:pt x="907" y="1345"/>
                  </a:lnTo>
                  <a:lnTo>
                    <a:pt x="595" y="1845"/>
                  </a:lnTo>
                  <a:lnTo>
                    <a:pt x="345" y="2408"/>
                  </a:lnTo>
                  <a:lnTo>
                    <a:pt x="157" y="2970"/>
                  </a:lnTo>
                  <a:lnTo>
                    <a:pt x="63" y="3533"/>
                  </a:lnTo>
                  <a:lnTo>
                    <a:pt x="32" y="3814"/>
                  </a:lnTo>
                  <a:lnTo>
                    <a:pt x="1" y="4096"/>
                  </a:lnTo>
                  <a:lnTo>
                    <a:pt x="32" y="4377"/>
                  </a:lnTo>
                  <a:lnTo>
                    <a:pt x="63" y="4627"/>
                  </a:lnTo>
                  <a:lnTo>
                    <a:pt x="95" y="4877"/>
                  </a:lnTo>
                  <a:lnTo>
                    <a:pt x="157" y="5065"/>
                  </a:lnTo>
                  <a:lnTo>
                    <a:pt x="251" y="5252"/>
                  </a:lnTo>
                  <a:lnTo>
                    <a:pt x="345" y="5408"/>
                  </a:lnTo>
                  <a:lnTo>
                    <a:pt x="470" y="5565"/>
                  </a:lnTo>
                  <a:lnTo>
                    <a:pt x="595" y="5690"/>
                  </a:lnTo>
                  <a:lnTo>
                    <a:pt x="751" y="5783"/>
                  </a:lnTo>
                  <a:lnTo>
                    <a:pt x="907" y="5846"/>
                  </a:lnTo>
                  <a:lnTo>
                    <a:pt x="1064" y="5877"/>
                  </a:lnTo>
                  <a:lnTo>
                    <a:pt x="1439" y="5877"/>
                  </a:lnTo>
                  <a:lnTo>
                    <a:pt x="1626" y="5815"/>
                  </a:lnTo>
                  <a:lnTo>
                    <a:pt x="1814" y="5752"/>
                  </a:lnTo>
                  <a:lnTo>
                    <a:pt x="2033" y="5658"/>
                  </a:lnTo>
                  <a:lnTo>
                    <a:pt x="2251" y="5502"/>
                  </a:lnTo>
                  <a:lnTo>
                    <a:pt x="2439" y="5346"/>
                  </a:lnTo>
                  <a:lnTo>
                    <a:pt x="2626" y="5158"/>
                  </a:lnTo>
                  <a:lnTo>
                    <a:pt x="2814" y="4971"/>
                  </a:lnTo>
                  <a:lnTo>
                    <a:pt x="3158" y="4533"/>
                  </a:lnTo>
                  <a:lnTo>
                    <a:pt x="3470" y="4033"/>
                  </a:lnTo>
                  <a:lnTo>
                    <a:pt x="3721" y="3470"/>
                  </a:lnTo>
                  <a:lnTo>
                    <a:pt x="3908" y="2908"/>
                  </a:lnTo>
                  <a:lnTo>
                    <a:pt x="4033" y="2345"/>
                  </a:lnTo>
                  <a:lnTo>
                    <a:pt x="4064" y="2064"/>
                  </a:lnTo>
                  <a:lnTo>
                    <a:pt x="4064" y="1783"/>
                  </a:lnTo>
                  <a:lnTo>
                    <a:pt x="4064" y="1501"/>
                  </a:lnTo>
                  <a:lnTo>
                    <a:pt x="4033" y="1251"/>
                  </a:lnTo>
                  <a:lnTo>
                    <a:pt x="3971" y="1032"/>
                  </a:lnTo>
                  <a:lnTo>
                    <a:pt x="3908" y="814"/>
                  </a:lnTo>
                  <a:lnTo>
                    <a:pt x="3814" y="626"/>
                  </a:lnTo>
                  <a:lnTo>
                    <a:pt x="3721" y="470"/>
                  </a:lnTo>
                  <a:lnTo>
                    <a:pt x="3595" y="313"/>
                  </a:lnTo>
                  <a:lnTo>
                    <a:pt x="3470" y="188"/>
                  </a:lnTo>
                  <a:lnTo>
                    <a:pt x="3314" y="95"/>
                  </a:lnTo>
                  <a:lnTo>
                    <a:pt x="3158" y="32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6" name="Google Shape;1463;p40">
              <a:extLst>
                <a:ext uri="{FF2B5EF4-FFF2-40B4-BE49-F238E27FC236}">
                  <a16:creationId xmlns:a16="http://schemas.microsoft.com/office/drawing/2014/main" id="{8ADF18F5-E8A7-BC3A-C92E-84608E418DCF}"/>
                </a:ext>
              </a:extLst>
            </p:cNvPr>
            <p:cNvSpPr/>
            <p:nvPr/>
          </p:nvSpPr>
          <p:spPr>
            <a:xfrm>
              <a:off x="1470749" y="3369986"/>
              <a:ext cx="179399" cy="262695"/>
            </a:xfrm>
            <a:custGeom>
              <a:avLst/>
              <a:gdLst/>
              <a:ahLst/>
              <a:cxnLst/>
              <a:rect l="l" t="t" r="r" b="b"/>
              <a:pathLst>
                <a:path w="3502" h="5128" extrusionOk="0">
                  <a:moveTo>
                    <a:pt x="2438" y="1"/>
                  </a:moveTo>
                  <a:lnTo>
                    <a:pt x="2282" y="32"/>
                  </a:lnTo>
                  <a:lnTo>
                    <a:pt x="2094" y="63"/>
                  </a:lnTo>
                  <a:lnTo>
                    <a:pt x="1938" y="126"/>
                  </a:lnTo>
                  <a:lnTo>
                    <a:pt x="1751" y="220"/>
                  </a:lnTo>
                  <a:lnTo>
                    <a:pt x="1563" y="345"/>
                  </a:lnTo>
                  <a:lnTo>
                    <a:pt x="1407" y="470"/>
                  </a:lnTo>
                  <a:lnTo>
                    <a:pt x="1063" y="814"/>
                  </a:lnTo>
                  <a:lnTo>
                    <a:pt x="782" y="1189"/>
                  </a:lnTo>
                  <a:lnTo>
                    <a:pt x="500" y="1626"/>
                  </a:lnTo>
                  <a:lnTo>
                    <a:pt x="313" y="2095"/>
                  </a:lnTo>
                  <a:lnTo>
                    <a:pt x="125" y="2595"/>
                  </a:lnTo>
                  <a:lnTo>
                    <a:pt x="31" y="3095"/>
                  </a:lnTo>
                  <a:lnTo>
                    <a:pt x="0" y="3564"/>
                  </a:lnTo>
                  <a:lnTo>
                    <a:pt x="0" y="3814"/>
                  </a:lnTo>
                  <a:lnTo>
                    <a:pt x="31" y="4033"/>
                  </a:lnTo>
                  <a:lnTo>
                    <a:pt x="63" y="4221"/>
                  </a:lnTo>
                  <a:lnTo>
                    <a:pt x="125" y="4408"/>
                  </a:lnTo>
                  <a:lnTo>
                    <a:pt x="219" y="4565"/>
                  </a:lnTo>
                  <a:lnTo>
                    <a:pt x="313" y="4721"/>
                  </a:lnTo>
                  <a:lnTo>
                    <a:pt x="407" y="4846"/>
                  </a:lnTo>
                  <a:lnTo>
                    <a:pt x="500" y="4940"/>
                  </a:lnTo>
                  <a:lnTo>
                    <a:pt x="625" y="5002"/>
                  </a:lnTo>
                  <a:lnTo>
                    <a:pt x="782" y="5065"/>
                  </a:lnTo>
                  <a:lnTo>
                    <a:pt x="907" y="5096"/>
                  </a:lnTo>
                  <a:lnTo>
                    <a:pt x="1063" y="5127"/>
                  </a:lnTo>
                  <a:lnTo>
                    <a:pt x="1219" y="5096"/>
                  </a:lnTo>
                  <a:lnTo>
                    <a:pt x="1407" y="5065"/>
                  </a:lnTo>
                  <a:lnTo>
                    <a:pt x="1563" y="5002"/>
                  </a:lnTo>
                  <a:lnTo>
                    <a:pt x="1751" y="4908"/>
                  </a:lnTo>
                  <a:lnTo>
                    <a:pt x="1938" y="4783"/>
                  </a:lnTo>
                  <a:lnTo>
                    <a:pt x="2094" y="4658"/>
                  </a:lnTo>
                  <a:lnTo>
                    <a:pt x="2438" y="4314"/>
                  </a:lnTo>
                  <a:lnTo>
                    <a:pt x="2751" y="3939"/>
                  </a:lnTo>
                  <a:lnTo>
                    <a:pt x="3001" y="3502"/>
                  </a:lnTo>
                  <a:lnTo>
                    <a:pt x="3220" y="3033"/>
                  </a:lnTo>
                  <a:lnTo>
                    <a:pt x="3376" y="2533"/>
                  </a:lnTo>
                  <a:lnTo>
                    <a:pt x="3470" y="2033"/>
                  </a:lnTo>
                  <a:lnTo>
                    <a:pt x="3501" y="1564"/>
                  </a:lnTo>
                  <a:lnTo>
                    <a:pt x="3501" y="1314"/>
                  </a:lnTo>
                  <a:lnTo>
                    <a:pt x="3470" y="1095"/>
                  </a:lnTo>
                  <a:lnTo>
                    <a:pt x="3439" y="907"/>
                  </a:lnTo>
                  <a:lnTo>
                    <a:pt x="3376" y="720"/>
                  </a:lnTo>
                  <a:lnTo>
                    <a:pt x="3282" y="564"/>
                  </a:lnTo>
                  <a:lnTo>
                    <a:pt x="3220" y="407"/>
                  </a:lnTo>
                  <a:lnTo>
                    <a:pt x="3095" y="282"/>
                  </a:lnTo>
                  <a:lnTo>
                    <a:pt x="3001" y="188"/>
                  </a:lnTo>
                  <a:lnTo>
                    <a:pt x="2876" y="126"/>
                  </a:lnTo>
                  <a:lnTo>
                    <a:pt x="2751" y="63"/>
                  </a:lnTo>
                  <a:lnTo>
                    <a:pt x="2595" y="32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7" name="Google Shape;1464;p40">
              <a:extLst>
                <a:ext uri="{FF2B5EF4-FFF2-40B4-BE49-F238E27FC236}">
                  <a16:creationId xmlns:a16="http://schemas.microsoft.com/office/drawing/2014/main" id="{51770D28-699D-4805-FFE1-D9180C19846A}"/>
                </a:ext>
              </a:extLst>
            </p:cNvPr>
            <p:cNvSpPr/>
            <p:nvPr/>
          </p:nvSpPr>
          <p:spPr>
            <a:xfrm>
              <a:off x="1462706" y="3361995"/>
              <a:ext cx="195433" cy="278678"/>
            </a:xfrm>
            <a:custGeom>
              <a:avLst/>
              <a:gdLst/>
              <a:ahLst/>
              <a:cxnLst/>
              <a:rect l="l" t="t" r="r" b="b"/>
              <a:pathLst>
                <a:path w="3815" h="5440" extrusionOk="0">
                  <a:moveTo>
                    <a:pt x="3095" y="1"/>
                  </a:moveTo>
                  <a:lnTo>
                    <a:pt x="2439" y="1251"/>
                  </a:lnTo>
                  <a:lnTo>
                    <a:pt x="2345" y="1345"/>
                  </a:lnTo>
                  <a:lnTo>
                    <a:pt x="2251" y="1376"/>
                  </a:lnTo>
                  <a:lnTo>
                    <a:pt x="2220" y="1376"/>
                  </a:lnTo>
                  <a:lnTo>
                    <a:pt x="2189" y="1345"/>
                  </a:lnTo>
                  <a:lnTo>
                    <a:pt x="2158" y="1251"/>
                  </a:lnTo>
                  <a:lnTo>
                    <a:pt x="2158" y="32"/>
                  </a:lnTo>
                  <a:lnTo>
                    <a:pt x="1658" y="313"/>
                  </a:lnTo>
                  <a:lnTo>
                    <a:pt x="1658" y="1532"/>
                  </a:lnTo>
                  <a:lnTo>
                    <a:pt x="1626" y="1689"/>
                  </a:lnTo>
                  <a:lnTo>
                    <a:pt x="1564" y="1782"/>
                  </a:lnTo>
                  <a:lnTo>
                    <a:pt x="1470" y="1845"/>
                  </a:lnTo>
                  <a:lnTo>
                    <a:pt x="1439" y="1876"/>
                  </a:lnTo>
                  <a:lnTo>
                    <a:pt x="1376" y="1845"/>
                  </a:lnTo>
                  <a:lnTo>
                    <a:pt x="751" y="1345"/>
                  </a:lnTo>
                  <a:lnTo>
                    <a:pt x="376" y="2032"/>
                  </a:lnTo>
                  <a:lnTo>
                    <a:pt x="1032" y="2532"/>
                  </a:lnTo>
                  <a:lnTo>
                    <a:pt x="1064" y="2564"/>
                  </a:lnTo>
                  <a:lnTo>
                    <a:pt x="1064" y="2626"/>
                  </a:lnTo>
                  <a:lnTo>
                    <a:pt x="1064" y="2751"/>
                  </a:lnTo>
                  <a:lnTo>
                    <a:pt x="1001" y="2876"/>
                  </a:lnTo>
                  <a:lnTo>
                    <a:pt x="907" y="2970"/>
                  </a:lnTo>
                  <a:lnTo>
                    <a:pt x="1" y="3470"/>
                  </a:lnTo>
                  <a:lnTo>
                    <a:pt x="1" y="4158"/>
                  </a:lnTo>
                  <a:lnTo>
                    <a:pt x="907" y="3627"/>
                  </a:lnTo>
                  <a:lnTo>
                    <a:pt x="1001" y="3627"/>
                  </a:lnTo>
                  <a:lnTo>
                    <a:pt x="1064" y="3689"/>
                  </a:lnTo>
                  <a:lnTo>
                    <a:pt x="1064" y="3783"/>
                  </a:lnTo>
                  <a:lnTo>
                    <a:pt x="1032" y="3939"/>
                  </a:lnTo>
                  <a:lnTo>
                    <a:pt x="376" y="5158"/>
                  </a:lnTo>
                  <a:lnTo>
                    <a:pt x="751" y="5439"/>
                  </a:lnTo>
                  <a:lnTo>
                    <a:pt x="1376" y="4189"/>
                  </a:lnTo>
                  <a:lnTo>
                    <a:pt x="1470" y="4095"/>
                  </a:lnTo>
                  <a:lnTo>
                    <a:pt x="1564" y="4064"/>
                  </a:lnTo>
                  <a:lnTo>
                    <a:pt x="1595" y="4064"/>
                  </a:lnTo>
                  <a:lnTo>
                    <a:pt x="1626" y="4095"/>
                  </a:lnTo>
                  <a:lnTo>
                    <a:pt x="1658" y="4189"/>
                  </a:lnTo>
                  <a:lnTo>
                    <a:pt x="1658" y="5408"/>
                  </a:lnTo>
                  <a:lnTo>
                    <a:pt x="2158" y="5127"/>
                  </a:lnTo>
                  <a:lnTo>
                    <a:pt x="2158" y="3908"/>
                  </a:lnTo>
                  <a:lnTo>
                    <a:pt x="2189" y="3752"/>
                  </a:lnTo>
                  <a:lnTo>
                    <a:pt x="2251" y="3658"/>
                  </a:lnTo>
                  <a:lnTo>
                    <a:pt x="2345" y="3595"/>
                  </a:lnTo>
                  <a:lnTo>
                    <a:pt x="2408" y="3564"/>
                  </a:lnTo>
                  <a:lnTo>
                    <a:pt x="2439" y="3595"/>
                  </a:lnTo>
                  <a:lnTo>
                    <a:pt x="3095" y="4095"/>
                  </a:lnTo>
                  <a:lnTo>
                    <a:pt x="3439" y="3408"/>
                  </a:lnTo>
                  <a:lnTo>
                    <a:pt x="2783" y="2908"/>
                  </a:lnTo>
                  <a:lnTo>
                    <a:pt x="2752" y="2876"/>
                  </a:lnTo>
                  <a:lnTo>
                    <a:pt x="2752" y="2814"/>
                  </a:lnTo>
                  <a:lnTo>
                    <a:pt x="2752" y="2689"/>
                  </a:lnTo>
                  <a:lnTo>
                    <a:pt x="2814" y="2564"/>
                  </a:lnTo>
                  <a:lnTo>
                    <a:pt x="2908" y="2470"/>
                  </a:lnTo>
                  <a:lnTo>
                    <a:pt x="3814" y="1970"/>
                  </a:lnTo>
                  <a:lnTo>
                    <a:pt x="3814" y="1282"/>
                  </a:lnTo>
                  <a:lnTo>
                    <a:pt x="2908" y="1814"/>
                  </a:lnTo>
                  <a:lnTo>
                    <a:pt x="2814" y="1814"/>
                  </a:lnTo>
                  <a:lnTo>
                    <a:pt x="2752" y="1751"/>
                  </a:lnTo>
                  <a:lnTo>
                    <a:pt x="2752" y="1657"/>
                  </a:lnTo>
                  <a:lnTo>
                    <a:pt x="2783" y="1501"/>
                  </a:lnTo>
                  <a:lnTo>
                    <a:pt x="3439" y="282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8" name="Google Shape;1465;p40">
              <a:extLst>
                <a:ext uri="{FF2B5EF4-FFF2-40B4-BE49-F238E27FC236}">
                  <a16:creationId xmlns:a16="http://schemas.microsoft.com/office/drawing/2014/main" id="{E2CC5E5D-1119-7282-1329-8ADC0E3EC405}"/>
                </a:ext>
              </a:extLst>
            </p:cNvPr>
            <p:cNvSpPr/>
            <p:nvPr/>
          </p:nvSpPr>
          <p:spPr>
            <a:xfrm>
              <a:off x="1536369" y="3467672"/>
              <a:ext cx="48103" cy="67313"/>
            </a:xfrm>
            <a:custGeom>
              <a:avLst/>
              <a:gdLst/>
              <a:ahLst/>
              <a:cxnLst/>
              <a:rect l="l" t="t" r="r" b="b"/>
              <a:pathLst>
                <a:path w="939" h="1314" extrusionOk="0">
                  <a:moveTo>
                    <a:pt x="563" y="1"/>
                  </a:moveTo>
                  <a:lnTo>
                    <a:pt x="470" y="32"/>
                  </a:lnTo>
                  <a:lnTo>
                    <a:pt x="376" y="94"/>
                  </a:lnTo>
                  <a:lnTo>
                    <a:pt x="282" y="188"/>
                  </a:lnTo>
                  <a:lnTo>
                    <a:pt x="157" y="407"/>
                  </a:lnTo>
                  <a:lnTo>
                    <a:pt x="63" y="657"/>
                  </a:lnTo>
                  <a:lnTo>
                    <a:pt x="1" y="938"/>
                  </a:lnTo>
                  <a:lnTo>
                    <a:pt x="32" y="1032"/>
                  </a:lnTo>
                  <a:lnTo>
                    <a:pt x="63" y="1157"/>
                  </a:lnTo>
                  <a:lnTo>
                    <a:pt x="95" y="1220"/>
                  </a:lnTo>
                  <a:lnTo>
                    <a:pt x="157" y="1282"/>
                  </a:lnTo>
                  <a:lnTo>
                    <a:pt x="220" y="1313"/>
                  </a:lnTo>
                  <a:lnTo>
                    <a:pt x="376" y="1313"/>
                  </a:lnTo>
                  <a:lnTo>
                    <a:pt x="470" y="1282"/>
                  </a:lnTo>
                  <a:lnTo>
                    <a:pt x="563" y="1220"/>
                  </a:lnTo>
                  <a:lnTo>
                    <a:pt x="657" y="1126"/>
                  </a:lnTo>
                  <a:lnTo>
                    <a:pt x="813" y="907"/>
                  </a:lnTo>
                  <a:lnTo>
                    <a:pt x="907" y="657"/>
                  </a:lnTo>
                  <a:lnTo>
                    <a:pt x="938" y="376"/>
                  </a:lnTo>
                  <a:lnTo>
                    <a:pt x="938" y="282"/>
                  </a:lnTo>
                  <a:lnTo>
                    <a:pt x="907" y="157"/>
                  </a:lnTo>
                  <a:lnTo>
                    <a:pt x="845" y="94"/>
                  </a:lnTo>
                  <a:lnTo>
                    <a:pt x="813" y="3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49" name="Google Shape;1466;p40">
              <a:extLst>
                <a:ext uri="{FF2B5EF4-FFF2-40B4-BE49-F238E27FC236}">
                  <a16:creationId xmlns:a16="http://schemas.microsoft.com/office/drawing/2014/main" id="{02575E57-76E0-B3C5-55CC-452FC38D0A32}"/>
                </a:ext>
              </a:extLst>
            </p:cNvPr>
            <p:cNvSpPr/>
            <p:nvPr/>
          </p:nvSpPr>
          <p:spPr>
            <a:xfrm>
              <a:off x="662153" y="3008131"/>
              <a:ext cx="353931" cy="270686"/>
            </a:xfrm>
            <a:custGeom>
              <a:avLst/>
              <a:gdLst/>
              <a:ahLst/>
              <a:cxnLst/>
              <a:rect l="l" t="t" r="r" b="b"/>
              <a:pathLst>
                <a:path w="6909" h="5284" extrusionOk="0">
                  <a:moveTo>
                    <a:pt x="438" y="1"/>
                  </a:moveTo>
                  <a:lnTo>
                    <a:pt x="313" y="32"/>
                  </a:lnTo>
                  <a:lnTo>
                    <a:pt x="219" y="63"/>
                  </a:lnTo>
                  <a:lnTo>
                    <a:pt x="125" y="126"/>
                  </a:lnTo>
                  <a:lnTo>
                    <a:pt x="63" y="220"/>
                  </a:lnTo>
                  <a:lnTo>
                    <a:pt x="0" y="313"/>
                  </a:lnTo>
                  <a:lnTo>
                    <a:pt x="0" y="438"/>
                  </a:lnTo>
                  <a:lnTo>
                    <a:pt x="0" y="938"/>
                  </a:lnTo>
                  <a:lnTo>
                    <a:pt x="63" y="1501"/>
                  </a:lnTo>
                  <a:lnTo>
                    <a:pt x="188" y="2095"/>
                  </a:lnTo>
                  <a:lnTo>
                    <a:pt x="282" y="2376"/>
                  </a:lnTo>
                  <a:lnTo>
                    <a:pt x="375" y="2689"/>
                  </a:lnTo>
                  <a:lnTo>
                    <a:pt x="500" y="2939"/>
                  </a:lnTo>
                  <a:lnTo>
                    <a:pt x="657" y="3189"/>
                  </a:lnTo>
                  <a:lnTo>
                    <a:pt x="844" y="3408"/>
                  </a:lnTo>
                  <a:lnTo>
                    <a:pt x="1063" y="3627"/>
                  </a:lnTo>
                  <a:lnTo>
                    <a:pt x="1282" y="3877"/>
                  </a:lnTo>
                  <a:lnTo>
                    <a:pt x="1532" y="4064"/>
                  </a:lnTo>
                  <a:lnTo>
                    <a:pt x="2094" y="4471"/>
                  </a:lnTo>
                  <a:lnTo>
                    <a:pt x="2688" y="4783"/>
                  </a:lnTo>
                  <a:lnTo>
                    <a:pt x="3282" y="5033"/>
                  </a:lnTo>
                  <a:lnTo>
                    <a:pt x="3564" y="5127"/>
                  </a:lnTo>
                  <a:lnTo>
                    <a:pt x="3876" y="5189"/>
                  </a:lnTo>
                  <a:lnTo>
                    <a:pt x="4157" y="5252"/>
                  </a:lnTo>
                  <a:lnTo>
                    <a:pt x="4408" y="5283"/>
                  </a:lnTo>
                  <a:lnTo>
                    <a:pt x="4720" y="5283"/>
                  </a:lnTo>
                  <a:lnTo>
                    <a:pt x="5033" y="5221"/>
                  </a:lnTo>
                  <a:lnTo>
                    <a:pt x="5345" y="5158"/>
                  </a:lnTo>
                  <a:lnTo>
                    <a:pt x="5627" y="5033"/>
                  </a:lnTo>
                  <a:lnTo>
                    <a:pt x="5908" y="4908"/>
                  </a:lnTo>
                  <a:lnTo>
                    <a:pt x="6189" y="4783"/>
                  </a:lnTo>
                  <a:lnTo>
                    <a:pt x="6658" y="4502"/>
                  </a:lnTo>
                  <a:lnTo>
                    <a:pt x="6783" y="4377"/>
                  </a:lnTo>
                  <a:lnTo>
                    <a:pt x="6846" y="4252"/>
                  </a:lnTo>
                  <a:lnTo>
                    <a:pt x="6908" y="4127"/>
                  </a:lnTo>
                  <a:lnTo>
                    <a:pt x="6908" y="4002"/>
                  </a:lnTo>
                  <a:lnTo>
                    <a:pt x="6877" y="3845"/>
                  </a:lnTo>
                  <a:lnTo>
                    <a:pt x="6814" y="3720"/>
                  </a:lnTo>
                  <a:lnTo>
                    <a:pt x="6752" y="3595"/>
                  </a:lnTo>
                  <a:lnTo>
                    <a:pt x="6627" y="3502"/>
                  </a:lnTo>
                  <a:lnTo>
                    <a:pt x="657" y="63"/>
                  </a:lnTo>
                  <a:lnTo>
                    <a:pt x="532" y="3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467;p40">
              <a:extLst>
                <a:ext uri="{FF2B5EF4-FFF2-40B4-BE49-F238E27FC236}">
                  <a16:creationId xmlns:a16="http://schemas.microsoft.com/office/drawing/2014/main" id="{949EE2DD-C4C3-E843-82EB-55F7ADBB7BF8}"/>
                </a:ext>
              </a:extLst>
            </p:cNvPr>
            <p:cNvSpPr/>
            <p:nvPr/>
          </p:nvSpPr>
          <p:spPr>
            <a:xfrm>
              <a:off x="1637232" y="2004218"/>
              <a:ext cx="839106" cy="848686"/>
            </a:xfrm>
            <a:custGeom>
              <a:avLst/>
              <a:gdLst/>
              <a:ahLst/>
              <a:cxnLst/>
              <a:rect l="l" t="t" r="r" b="b"/>
              <a:pathLst>
                <a:path w="16380" h="16567" extrusionOk="0">
                  <a:moveTo>
                    <a:pt x="15536" y="0"/>
                  </a:moveTo>
                  <a:lnTo>
                    <a:pt x="15286" y="32"/>
                  </a:lnTo>
                  <a:lnTo>
                    <a:pt x="15161" y="63"/>
                  </a:lnTo>
                  <a:lnTo>
                    <a:pt x="15036" y="125"/>
                  </a:lnTo>
                  <a:lnTo>
                    <a:pt x="8941" y="3657"/>
                  </a:lnTo>
                  <a:lnTo>
                    <a:pt x="8128" y="4158"/>
                  </a:lnTo>
                  <a:lnTo>
                    <a:pt x="7378" y="4689"/>
                  </a:lnTo>
                  <a:lnTo>
                    <a:pt x="6659" y="5314"/>
                  </a:lnTo>
                  <a:lnTo>
                    <a:pt x="6002" y="5970"/>
                  </a:lnTo>
                  <a:lnTo>
                    <a:pt x="5377" y="6658"/>
                  </a:lnTo>
                  <a:lnTo>
                    <a:pt x="4815" y="7408"/>
                  </a:lnTo>
                  <a:lnTo>
                    <a:pt x="4314" y="8190"/>
                  </a:lnTo>
                  <a:lnTo>
                    <a:pt x="3846" y="9002"/>
                  </a:lnTo>
                  <a:lnTo>
                    <a:pt x="1" y="16567"/>
                  </a:lnTo>
                  <a:lnTo>
                    <a:pt x="15848" y="6721"/>
                  </a:lnTo>
                  <a:lnTo>
                    <a:pt x="16380" y="969"/>
                  </a:lnTo>
                  <a:lnTo>
                    <a:pt x="16380" y="844"/>
                  </a:lnTo>
                  <a:lnTo>
                    <a:pt x="16349" y="719"/>
                  </a:lnTo>
                  <a:lnTo>
                    <a:pt x="16286" y="500"/>
                  </a:lnTo>
                  <a:lnTo>
                    <a:pt x="16161" y="282"/>
                  </a:lnTo>
                  <a:lnTo>
                    <a:pt x="15973" y="157"/>
                  </a:lnTo>
                  <a:lnTo>
                    <a:pt x="15755" y="32"/>
                  </a:lnTo>
                  <a:lnTo>
                    <a:pt x="15536" y="0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468;p40">
              <a:extLst>
                <a:ext uri="{FF2B5EF4-FFF2-40B4-BE49-F238E27FC236}">
                  <a16:creationId xmlns:a16="http://schemas.microsoft.com/office/drawing/2014/main" id="{CD18595D-4C8C-A707-0A0E-DC416DD1EA9D}"/>
                </a:ext>
              </a:extLst>
            </p:cNvPr>
            <p:cNvSpPr/>
            <p:nvPr/>
          </p:nvSpPr>
          <p:spPr>
            <a:xfrm>
              <a:off x="1678878" y="2348452"/>
              <a:ext cx="770257" cy="968814"/>
            </a:xfrm>
            <a:custGeom>
              <a:avLst/>
              <a:gdLst/>
              <a:ahLst/>
              <a:cxnLst/>
              <a:rect l="l" t="t" r="r" b="b"/>
              <a:pathLst>
                <a:path w="15036" h="18912" extrusionOk="0">
                  <a:moveTo>
                    <a:pt x="15035" y="1"/>
                  </a:moveTo>
                  <a:lnTo>
                    <a:pt x="14160" y="595"/>
                  </a:lnTo>
                  <a:lnTo>
                    <a:pt x="12941" y="10659"/>
                  </a:lnTo>
                  <a:lnTo>
                    <a:pt x="1" y="18099"/>
                  </a:lnTo>
                  <a:lnTo>
                    <a:pt x="282" y="18411"/>
                  </a:lnTo>
                  <a:lnTo>
                    <a:pt x="438" y="18661"/>
                  </a:lnTo>
                  <a:lnTo>
                    <a:pt x="595" y="18911"/>
                  </a:lnTo>
                  <a:lnTo>
                    <a:pt x="13691" y="11347"/>
                  </a:lnTo>
                  <a:lnTo>
                    <a:pt x="15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2" name="Google Shape;1469;p40">
              <a:extLst>
                <a:ext uri="{FF2B5EF4-FFF2-40B4-BE49-F238E27FC236}">
                  <a16:creationId xmlns:a16="http://schemas.microsoft.com/office/drawing/2014/main" id="{EFDCAD2A-14F4-AF78-A6F0-8F68E8D38EB9}"/>
                </a:ext>
              </a:extLst>
            </p:cNvPr>
            <p:cNvSpPr/>
            <p:nvPr/>
          </p:nvSpPr>
          <p:spPr>
            <a:xfrm>
              <a:off x="1661257" y="2647863"/>
              <a:ext cx="621338" cy="374780"/>
            </a:xfrm>
            <a:custGeom>
              <a:avLst/>
              <a:gdLst/>
              <a:ahLst/>
              <a:cxnLst/>
              <a:rect l="l" t="t" r="r" b="b"/>
              <a:pathLst>
                <a:path w="12129" h="7316" extrusionOk="0">
                  <a:moveTo>
                    <a:pt x="12129" y="1"/>
                  </a:moveTo>
                  <a:lnTo>
                    <a:pt x="563" y="6033"/>
                  </a:lnTo>
                  <a:lnTo>
                    <a:pt x="1" y="7002"/>
                  </a:lnTo>
                  <a:lnTo>
                    <a:pt x="563" y="7315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3" name="Google Shape;1470;p40">
              <a:extLst>
                <a:ext uri="{FF2B5EF4-FFF2-40B4-BE49-F238E27FC236}">
                  <a16:creationId xmlns:a16="http://schemas.microsoft.com/office/drawing/2014/main" id="{DB4D1360-B0E3-7D44-73FB-897670C222F5}"/>
                </a:ext>
              </a:extLst>
            </p:cNvPr>
            <p:cNvSpPr/>
            <p:nvPr/>
          </p:nvSpPr>
          <p:spPr>
            <a:xfrm>
              <a:off x="1608443" y="2955317"/>
              <a:ext cx="107322" cy="102506"/>
            </a:xfrm>
            <a:custGeom>
              <a:avLst/>
              <a:gdLst/>
              <a:ahLst/>
              <a:cxnLst/>
              <a:rect l="l" t="t" r="r" b="b"/>
              <a:pathLst>
                <a:path w="2095" h="2001" extrusionOk="0">
                  <a:moveTo>
                    <a:pt x="1657" y="0"/>
                  </a:moveTo>
                  <a:lnTo>
                    <a:pt x="1563" y="63"/>
                  </a:lnTo>
                  <a:lnTo>
                    <a:pt x="282" y="813"/>
                  </a:lnTo>
                  <a:lnTo>
                    <a:pt x="157" y="875"/>
                  </a:lnTo>
                  <a:lnTo>
                    <a:pt x="63" y="1000"/>
                  </a:lnTo>
                  <a:lnTo>
                    <a:pt x="32" y="1126"/>
                  </a:lnTo>
                  <a:lnTo>
                    <a:pt x="0" y="1282"/>
                  </a:lnTo>
                  <a:lnTo>
                    <a:pt x="0" y="1563"/>
                  </a:lnTo>
                  <a:lnTo>
                    <a:pt x="0" y="1688"/>
                  </a:lnTo>
                  <a:lnTo>
                    <a:pt x="32" y="1813"/>
                  </a:lnTo>
                  <a:lnTo>
                    <a:pt x="94" y="1907"/>
                  </a:lnTo>
                  <a:lnTo>
                    <a:pt x="157" y="1969"/>
                  </a:lnTo>
                  <a:lnTo>
                    <a:pt x="219" y="2001"/>
                  </a:lnTo>
                  <a:lnTo>
                    <a:pt x="407" y="2001"/>
                  </a:lnTo>
                  <a:lnTo>
                    <a:pt x="532" y="1938"/>
                  </a:lnTo>
                  <a:lnTo>
                    <a:pt x="1813" y="1219"/>
                  </a:lnTo>
                  <a:lnTo>
                    <a:pt x="1907" y="1126"/>
                  </a:lnTo>
                  <a:lnTo>
                    <a:pt x="2001" y="1000"/>
                  </a:lnTo>
                  <a:lnTo>
                    <a:pt x="2063" y="875"/>
                  </a:lnTo>
                  <a:lnTo>
                    <a:pt x="2095" y="719"/>
                  </a:lnTo>
                  <a:lnTo>
                    <a:pt x="2095" y="438"/>
                  </a:lnTo>
                  <a:lnTo>
                    <a:pt x="2063" y="313"/>
                  </a:lnTo>
                  <a:lnTo>
                    <a:pt x="2032" y="188"/>
                  </a:lnTo>
                  <a:lnTo>
                    <a:pt x="2001" y="125"/>
                  </a:lnTo>
                  <a:lnTo>
                    <a:pt x="1938" y="31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4" name="Google Shape;1471;p40">
              <a:extLst>
                <a:ext uri="{FF2B5EF4-FFF2-40B4-BE49-F238E27FC236}">
                  <a16:creationId xmlns:a16="http://schemas.microsoft.com/office/drawing/2014/main" id="{822604BC-0CE5-CC54-A206-65849F2E27BC}"/>
                </a:ext>
              </a:extLst>
            </p:cNvPr>
            <p:cNvSpPr/>
            <p:nvPr/>
          </p:nvSpPr>
          <p:spPr>
            <a:xfrm>
              <a:off x="662153" y="2872025"/>
              <a:ext cx="466017" cy="277090"/>
            </a:xfrm>
            <a:custGeom>
              <a:avLst/>
              <a:gdLst/>
              <a:ahLst/>
              <a:cxnLst/>
              <a:rect l="l" t="t" r="r" b="b"/>
              <a:pathLst>
                <a:path w="9097" h="5409" extrusionOk="0">
                  <a:moveTo>
                    <a:pt x="313" y="1"/>
                  </a:moveTo>
                  <a:lnTo>
                    <a:pt x="0" y="220"/>
                  </a:lnTo>
                  <a:lnTo>
                    <a:pt x="94" y="407"/>
                  </a:lnTo>
                  <a:lnTo>
                    <a:pt x="469" y="876"/>
                  </a:lnTo>
                  <a:lnTo>
                    <a:pt x="750" y="1189"/>
                  </a:lnTo>
                  <a:lnTo>
                    <a:pt x="1125" y="1564"/>
                  </a:lnTo>
                  <a:lnTo>
                    <a:pt x="1532" y="1939"/>
                  </a:lnTo>
                  <a:lnTo>
                    <a:pt x="2032" y="2376"/>
                  </a:lnTo>
                  <a:lnTo>
                    <a:pt x="2626" y="2783"/>
                  </a:lnTo>
                  <a:lnTo>
                    <a:pt x="3282" y="3220"/>
                  </a:lnTo>
                  <a:lnTo>
                    <a:pt x="4032" y="3658"/>
                  </a:lnTo>
                  <a:lnTo>
                    <a:pt x="4845" y="4096"/>
                  </a:lnTo>
                  <a:lnTo>
                    <a:pt x="5752" y="4471"/>
                  </a:lnTo>
                  <a:lnTo>
                    <a:pt x="6752" y="4846"/>
                  </a:lnTo>
                  <a:lnTo>
                    <a:pt x="7846" y="5158"/>
                  </a:lnTo>
                  <a:lnTo>
                    <a:pt x="8408" y="5283"/>
                  </a:lnTo>
                  <a:lnTo>
                    <a:pt x="9034" y="5408"/>
                  </a:lnTo>
                  <a:lnTo>
                    <a:pt x="9096" y="5033"/>
                  </a:lnTo>
                  <a:lnTo>
                    <a:pt x="8502" y="4908"/>
                  </a:lnTo>
                  <a:lnTo>
                    <a:pt x="7940" y="4783"/>
                  </a:lnTo>
                  <a:lnTo>
                    <a:pt x="6877" y="4471"/>
                  </a:lnTo>
                  <a:lnTo>
                    <a:pt x="5908" y="4127"/>
                  </a:lnTo>
                  <a:lnTo>
                    <a:pt x="5001" y="3720"/>
                  </a:lnTo>
                  <a:lnTo>
                    <a:pt x="4220" y="3314"/>
                  </a:lnTo>
                  <a:lnTo>
                    <a:pt x="3501" y="2908"/>
                  </a:lnTo>
                  <a:lnTo>
                    <a:pt x="2845" y="2470"/>
                  </a:lnTo>
                  <a:lnTo>
                    <a:pt x="2282" y="2064"/>
                  </a:lnTo>
                  <a:lnTo>
                    <a:pt x="1813" y="1657"/>
                  </a:lnTo>
                  <a:lnTo>
                    <a:pt x="1376" y="1282"/>
                  </a:lnTo>
                  <a:lnTo>
                    <a:pt x="1063" y="907"/>
                  </a:lnTo>
                  <a:lnTo>
                    <a:pt x="782" y="626"/>
                  </a:lnTo>
                  <a:lnTo>
                    <a:pt x="438" y="157"/>
                  </a:lnTo>
                  <a:lnTo>
                    <a:pt x="344" y="63"/>
                  </a:lnTo>
                  <a:lnTo>
                    <a:pt x="313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5" name="Google Shape;1472;p40">
              <a:extLst>
                <a:ext uri="{FF2B5EF4-FFF2-40B4-BE49-F238E27FC236}">
                  <a16:creationId xmlns:a16="http://schemas.microsoft.com/office/drawing/2014/main" id="{01C3D640-0988-8861-1541-101FBA300E68}"/>
                </a:ext>
              </a:extLst>
            </p:cNvPr>
            <p:cNvSpPr/>
            <p:nvPr/>
          </p:nvSpPr>
          <p:spPr>
            <a:xfrm>
              <a:off x="1629241" y="2766347"/>
              <a:ext cx="179399" cy="128171"/>
            </a:xfrm>
            <a:custGeom>
              <a:avLst/>
              <a:gdLst/>
              <a:ahLst/>
              <a:cxnLst/>
              <a:rect l="l" t="t" r="r" b="b"/>
              <a:pathLst>
                <a:path w="3502" h="2502" extrusionOk="0">
                  <a:moveTo>
                    <a:pt x="1345" y="1"/>
                  </a:moveTo>
                  <a:lnTo>
                    <a:pt x="1157" y="32"/>
                  </a:lnTo>
                  <a:lnTo>
                    <a:pt x="1001" y="63"/>
                  </a:lnTo>
                  <a:lnTo>
                    <a:pt x="813" y="126"/>
                  </a:lnTo>
                  <a:lnTo>
                    <a:pt x="657" y="188"/>
                  </a:lnTo>
                  <a:lnTo>
                    <a:pt x="532" y="282"/>
                  </a:lnTo>
                  <a:lnTo>
                    <a:pt x="407" y="407"/>
                  </a:lnTo>
                  <a:lnTo>
                    <a:pt x="282" y="532"/>
                  </a:lnTo>
                  <a:lnTo>
                    <a:pt x="188" y="657"/>
                  </a:lnTo>
                  <a:lnTo>
                    <a:pt x="94" y="845"/>
                  </a:lnTo>
                  <a:lnTo>
                    <a:pt x="32" y="1001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1" y="1501"/>
                  </a:lnTo>
                  <a:lnTo>
                    <a:pt x="63" y="1626"/>
                  </a:lnTo>
                  <a:lnTo>
                    <a:pt x="126" y="1751"/>
                  </a:lnTo>
                  <a:lnTo>
                    <a:pt x="251" y="1814"/>
                  </a:lnTo>
                  <a:lnTo>
                    <a:pt x="813" y="2158"/>
                  </a:lnTo>
                  <a:lnTo>
                    <a:pt x="1157" y="2314"/>
                  </a:lnTo>
                  <a:lnTo>
                    <a:pt x="1501" y="2439"/>
                  </a:lnTo>
                  <a:lnTo>
                    <a:pt x="1845" y="2470"/>
                  </a:lnTo>
                  <a:lnTo>
                    <a:pt x="2220" y="2501"/>
                  </a:lnTo>
                  <a:lnTo>
                    <a:pt x="2876" y="2439"/>
                  </a:lnTo>
                  <a:lnTo>
                    <a:pt x="3033" y="2408"/>
                  </a:lnTo>
                  <a:lnTo>
                    <a:pt x="3189" y="2345"/>
                  </a:lnTo>
                  <a:lnTo>
                    <a:pt x="3314" y="2251"/>
                  </a:lnTo>
                  <a:lnTo>
                    <a:pt x="3408" y="2158"/>
                  </a:lnTo>
                  <a:lnTo>
                    <a:pt x="3470" y="2001"/>
                  </a:lnTo>
                  <a:lnTo>
                    <a:pt x="3501" y="1876"/>
                  </a:lnTo>
                  <a:lnTo>
                    <a:pt x="3501" y="1720"/>
                  </a:lnTo>
                  <a:lnTo>
                    <a:pt x="3470" y="1564"/>
                  </a:lnTo>
                  <a:lnTo>
                    <a:pt x="3314" y="1220"/>
                  </a:lnTo>
                  <a:lnTo>
                    <a:pt x="3095" y="939"/>
                  </a:lnTo>
                  <a:lnTo>
                    <a:pt x="2845" y="689"/>
                  </a:lnTo>
                  <a:lnTo>
                    <a:pt x="2533" y="470"/>
                  </a:lnTo>
                  <a:lnTo>
                    <a:pt x="2032" y="188"/>
                  </a:lnTo>
                  <a:lnTo>
                    <a:pt x="1876" y="95"/>
                  </a:lnTo>
                  <a:lnTo>
                    <a:pt x="1689" y="3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6" name="Google Shape;1473;p40">
              <a:extLst>
                <a:ext uri="{FF2B5EF4-FFF2-40B4-BE49-F238E27FC236}">
                  <a16:creationId xmlns:a16="http://schemas.microsoft.com/office/drawing/2014/main" id="{CCB0FF0E-975F-DD6D-23AD-3A51EB42C5F3}"/>
                </a:ext>
              </a:extLst>
            </p:cNvPr>
            <p:cNvSpPr/>
            <p:nvPr/>
          </p:nvSpPr>
          <p:spPr>
            <a:xfrm>
              <a:off x="2545102" y="1912935"/>
              <a:ext cx="200248" cy="325090"/>
            </a:xfrm>
            <a:custGeom>
              <a:avLst/>
              <a:gdLst/>
              <a:ahLst/>
              <a:cxnLst/>
              <a:rect l="l" t="t" r="r" b="b"/>
              <a:pathLst>
                <a:path w="3909" h="6346" extrusionOk="0">
                  <a:moveTo>
                    <a:pt x="501" y="1"/>
                  </a:moveTo>
                  <a:lnTo>
                    <a:pt x="1" y="4752"/>
                  </a:lnTo>
                  <a:lnTo>
                    <a:pt x="1" y="4971"/>
                  </a:lnTo>
                  <a:lnTo>
                    <a:pt x="1" y="5189"/>
                  </a:lnTo>
                  <a:lnTo>
                    <a:pt x="63" y="5377"/>
                  </a:lnTo>
                  <a:lnTo>
                    <a:pt x="126" y="5564"/>
                  </a:lnTo>
                  <a:lnTo>
                    <a:pt x="220" y="5721"/>
                  </a:lnTo>
                  <a:lnTo>
                    <a:pt x="345" y="5877"/>
                  </a:lnTo>
                  <a:lnTo>
                    <a:pt x="501" y="6002"/>
                  </a:lnTo>
                  <a:lnTo>
                    <a:pt x="657" y="6127"/>
                  </a:lnTo>
                  <a:lnTo>
                    <a:pt x="814" y="6221"/>
                  </a:lnTo>
                  <a:lnTo>
                    <a:pt x="1001" y="6283"/>
                  </a:lnTo>
                  <a:lnTo>
                    <a:pt x="1157" y="6346"/>
                  </a:lnTo>
                  <a:lnTo>
                    <a:pt x="1564" y="6346"/>
                  </a:lnTo>
                  <a:lnTo>
                    <a:pt x="1751" y="6315"/>
                  </a:lnTo>
                  <a:lnTo>
                    <a:pt x="1970" y="6252"/>
                  </a:lnTo>
                  <a:lnTo>
                    <a:pt x="2158" y="6158"/>
                  </a:lnTo>
                  <a:lnTo>
                    <a:pt x="3908" y="5158"/>
                  </a:lnTo>
                  <a:lnTo>
                    <a:pt x="3908" y="5127"/>
                  </a:lnTo>
                  <a:lnTo>
                    <a:pt x="1032" y="751"/>
                  </a:lnTo>
                  <a:lnTo>
                    <a:pt x="782" y="34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7" name="Google Shape;1474;p40">
              <a:extLst>
                <a:ext uri="{FF2B5EF4-FFF2-40B4-BE49-F238E27FC236}">
                  <a16:creationId xmlns:a16="http://schemas.microsoft.com/office/drawing/2014/main" id="{535BB4B8-D651-9359-4CF5-5112E18152A2}"/>
                </a:ext>
              </a:extLst>
            </p:cNvPr>
            <p:cNvSpPr/>
            <p:nvPr/>
          </p:nvSpPr>
          <p:spPr>
            <a:xfrm>
              <a:off x="1078464" y="3019349"/>
              <a:ext cx="361922" cy="169768"/>
            </a:xfrm>
            <a:custGeom>
              <a:avLst/>
              <a:gdLst/>
              <a:ahLst/>
              <a:cxnLst/>
              <a:rect l="l" t="t" r="r" b="b"/>
              <a:pathLst>
                <a:path w="7065" h="3314" extrusionOk="0">
                  <a:moveTo>
                    <a:pt x="4314" y="1"/>
                  </a:moveTo>
                  <a:lnTo>
                    <a:pt x="3595" y="63"/>
                  </a:lnTo>
                  <a:lnTo>
                    <a:pt x="2907" y="157"/>
                  </a:lnTo>
                  <a:lnTo>
                    <a:pt x="2563" y="251"/>
                  </a:lnTo>
                  <a:lnTo>
                    <a:pt x="2251" y="344"/>
                  </a:lnTo>
                  <a:lnTo>
                    <a:pt x="1938" y="469"/>
                  </a:lnTo>
                  <a:lnTo>
                    <a:pt x="1657" y="594"/>
                  </a:lnTo>
                  <a:lnTo>
                    <a:pt x="1407" y="751"/>
                  </a:lnTo>
                  <a:lnTo>
                    <a:pt x="1157" y="938"/>
                  </a:lnTo>
                  <a:lnTo>
                    <a:pt x="938" y="1095"/>
                  </a:lnTo>
                  <a:lnTo>
                    <a:pt x="750" y="1282"/>
                  </a:lnTo>
                  <a:lnTo>
                    <a:pt x="406" y="1657"/>
                  </a:lnTo>
                  <a:lnTo>
                    <a:pt x="281" y="1845"/>
                  </a:lnTo>
                  <a:lnTo>
                    <a:pt x="156" y="2032"/>
                  </a:lnTo>
                  <a:lnTo>
                    <a:pt x="63" y="2220"/>
                  </a:lnTo>
                  <a:lnTo>
                    <a:pt x="31" y="2376"/>
                  </a:lnTo>
                  <a:lnTo>
                    <a:pt x="0" y="2532"/>
                  </a:lnTo>
                  <a:lnTo>
                    <a:pt x="0" y="2689"/>
                  </a:lnTo>
                  <a:lnTo>
                    <a:pt x="31" y="2814"/>
                  </a:lnTo>
                  <a:lnTo>
                    <a:pt x="94" y="2907"/>
                  </a:lnTo>
                  <a:lnTo>
                    <a:pt x="219" y="2970"/>
                  </a:lnTo>
                  <a:lnTo>
                    <a:pt x="375" y="3064"/>
                  </a:lnTo>
                  <a:lnTo>
                    <a:pt x="594" y="3126"/>
                  </a:lnTo>
                  <a:lnTo>
                    <a:pt x="844" y="3189"/>
                  </a:lnTo>
                  <a:lnTo>
                    <a:pt x="1469" y="3251"/>
                  </a:lnTo>
                  <a:lnTo>
                    <a:pt x="2188" y="3314"/>
                  </a:lnTo>
                  <a:lnTo>
                    <a:pt x="2938" y="3283"/>
                  </a:lnTo>
                  <a:lnTo>
                    <a:pt x="3689" y="3220"/>
                  </a:lnTo>
                  <a:lnTo>
                    <a:pt x="4064" y="3158"/>
                  </a:lnTo>
                  <a:lnTo>
                    <a:pt x="4407" y="3095"/>
                  </a:lnTo>
                  <a:lnTo>
                    <a:pt x="4751" y="3001"/>
                  </a:lnTo>
                  <a:lnTo>
                    <a:pt x="5033" y="2907"/>
                  </a:lnTo>
                  <a:lnTo>
                    <a:pt x="5314" y="2782"/>
                  </a:lnTo>
                  <a:lnTo>
                    <a:pt x="5595" y="2595"/>
                  </a:lnTo>
                  <a:lnTo>
                    <a:pt x="5845" y="2407"/>
                  </a:lnTo>
                  <a:lnTo>
                    <a:pt x="6095" y="2220"/>
                  </a:lnTo>
                  <a:lnTo>
                    <a:pt x="6314" y="2001"/>
                  </a:lnTo>
                  <a:lnTo>
                    <a:pt x="6502" y="1751"/>
                  </a:lnTo>
                  <a:lnTo>
                    <a:pt x="6689" y="1532"/>
                  </a:lnTo>
                  <a:lnTo>
                    <a:pt x="6846" y="1282"/>
                  </a:lnTo>
                  <a:lnTo>
                    <a:pt x="6939" y="1063"/>
                  </a:lnTo>
                  <a:lnTo>
                    <a:pt x="7033" y="844"/>
                  </a:lnTo>
                  <a:lnTo>
                    <a:pt x="7064" y="657"/>
                  </a:lnTo>
                  <a:lnTo>
                    <a:pt x="7064" y="469"/>
                  </a:lnTo>
                  <a:lnTo>
                    <a:pt x="7002" y="313"/>
                  </a:lnTo>
                  <a:lnTo>
                    <a:pt x="6908" y="188"/>
                  </a:lnTo>
                  <a:lnTo>
                    <a:pt x="6752" y="126"/>
                  </a:lnTo>
                  <a:lnTo>
                    <a:pt x="6533" y="94"/>
                  </a:lnTo>
                  <a:lnTo>
                    <a:pt x="6095" y="32"/>
                  </a:lnTo>
                  <a:lnTo>
                    <a:pt x="5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8" name="Google Shape;1475;p40">
              <a:extLst>
                <a:ext uri="{FF2B5EF4-FFF2-40B4-BE49-F238E27FC236}">
                  <a16:creationId xmlns:a16="http://schemas.microsoft.com/office/drawing/2014/main" id="{7D999F02-130E-59A2-B6F2-5537B147442A}"/>
                </a:ext>
              </a:extLst>
            </p:cNvPr>
            <p:cNvSpPr/>
            <p:nvPr/>
          </p:nvSpPr>
          <p:spPr>
            <a:xfrm>
              <a:off x="604473" y="2539010"/>
              <a:ext cx="97742" cy="363510"/>
            </a:xfrm>
            <a:custGeom>
              <a:avLst/>
              <a:gdLst/>
              <a:ahLst/>
              <a:cxnLst/>
              <a:rect l="l" t="t" r="r" b="b"/>
              <a:pathLst>
                <a:path w="1908" h="7096" extrusionOk="0">
                  <a:moveTo>
                    <a:pt x="1908" y="0"/>
                  </a:moveTo>
                  <a:lnTo>
                    <a:pt x="1658" y="250"/>
                  </a:lnTo>
                  <a:lnTo>
                    <a:pt x="1408" y="532"/>
                  </a:lnTo>
                  <a:lnTo>
                    <a:pt x="1095" y="938"/>
                  </a:lnTo>
                  <a:lnTo>
                    <a:pt x="782" y="1438"/>
                  </a:lnTo>
                  <a:lnTo>
                    <a:pt x="470" y="2001"/>
                  </a:lnTo>
                  <a:lnTo>
                    <a:pt x="345" y="2313"/>
                  </a:lnTo>
                  <a:lnTo>
                    <a:pt x="220" y="2657"/>
                  </a:lnTo>
                  <a:lnTo>
                    <a:pt x="126" y="3001"/>
                  </a:lnTo>
                  <a:lnTo>
                    <a:pt x="63" y="3376"/>
                  </a:lnTo>
                  <a:lnTo>
                    <a:pt x="1" y="4064"/>
                  </a:lnTo>
                  <a:lnTo>
                    <a:pt x="1" y="4689"/>
                  </a:lnTo>
                  <a:lnTo>
                    <a:pt x="32" y="5220"/>
                  </a:lnTo>
                  <a:lnTo>
                    <a:pt x="157" y="5689"/>
                  </a:lnTo>
                  <a:lnTo>
                    <a:pt x="282" y="6096"/>
                  </a:lnTo>
                  <a:lnTo>
                    <a:pt x="470" y="6439"/>
                  </a:lnTo>
                  <a:lnTo>
                    <a:pt x="657" y="6689"/>
                  </a:lnTo>
                  <a:lnTo>
                    <a:pt x="845" y="6908"/>
                  </a:lnTo>
                  <a:lnTo>
                    <a:pt x="1032" y="7033"/>
                  </a:lnTo>
                  <a:lnTo>
                    <a:pt x="1189" y="7096"/>
                  </a:lnTo>
                  <a:lnTo>
                    <a:pt x="1345" y="7096"/>
                  </a:lnTo>
                  <a:lnTo>
                    <a:pt x="1501" y="7033"/>
                  </a:lnTo>
                  <a:lnTo>
                    <a:pt x="1595" y="6908"/>
                  </a:lnTo>
                  <a:lnTo>
                    <a:pt x="1689" y="6752"/>
                  </a:lnTo>
                  <a:lnTo>
                    <a:pt x="1720" y="6564"/>
                  </a:lnTo>
                  <a:lnTo>
                    <a:pt x="1751" y="6346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9" name="Google Shape;1476;p40">
              <a:extLst>
                <a:ext uri="{FF2B5EF4-FFF2-40B4-BE49-F238E27FC236}">
                  <a16:creationId xmlns:a16="http://schemas.microsoft.com/office/drawing/2014/main" id="{4204FD68-4C4B-7BCB-9040-BC520A7BD312}"/>
                </a:ext>
              </a:extLst>
            </p:cNvPr>
            <p:cNvSpPr/>
            <p:nvPr/>
          </p:nvSpPr>
          <p:spPr>
            <a:xfrm>
              <a:off x="2540338" y="2335646"/>
              <a:ext cx="97691" cy="131347"/>
            </a:xfrm>
            <a:custGeom>
              <a:avLst/>
              <a:gdLst/>
              <a:ahLst/>
              <a:cxnLst/>
              <a:rect l="l" t="t" r="r" b="b"/>
              <a:pathLst>
                <a:path w="1907" h="2564" extrusionOk="0">
                  <a:moveTo>
                    <a:pt x="1063" y="1"/>
                  </a:moveTo>
                  <a:lnTo>
                    <a:pt x="938" y="32"/>
                  </a:lnTo>
                  <a:lnTo>
                    <a:pt x="782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20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4"/>
                  </a:lnTo>
                  <a:lnTo>
                    <a:pt x="63" y="2001"/>
                  </a:lnTo>
                  <a:lnTo>
                    <a:pt x="156" y="2157"/>
                  </a:lnTo>
                  <a:lnTo>
                    <a:pt x="281" y="2251"/>
                  </a:lnTo>
                  <a:lnTo>
                    <a:pt x="844" y="2564"/>
                  </a:lnTo>
                  <a:lnTo>
                    <a:pt x="1907" y="438"/>
                  </a:lnTo>
                  <a:lnTo>
                    <a:pt x="1313" y="63"/>
                  </a:lnTo>
                  <a:lnTo>
                    <a:pt x="1188" y="32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0" name="Google Shape;1477;p40">
              <a:extLst>
                <a:ext uri="{FF2B5EF4-FFF2-40B4-BE49-F238E27FC236}">
                  <a16:creationId xmlns:a16="http://schemas.microsoft.com/office/drawing/2014/main" id="{B62829A7-092E-5753-7072-AA7BF8A46ECD}"/>
                </a:ext>
              </a:extLst>
            </p:cNvPr>
            <p:cNvSpPr/>
            <p:nvPr/>
          </p:nvSpPr>
          <p:spPr>
            <a:xfrm>
              <a:off x="2570766" y="2353267"/>
              <a:ext cx="80069" cy="116952"/>
            </a:xfrm>
            <a:custGeom>
              <a:avLst/>
              <a:gdLst/>
              <a:ahLst/>
              <a:cxnLst/>
              <a:rect l="l" t="t" r="r" b="b"/>
              <a:pathLst>
                <a:path w="1563" h="2283" extrusionOk="0">
                  <a:moveTo>
                    <a:pt x="1094" y="0"/>
                  </a:moveTo>
                  <a:lnTo>
                    <a:pt x="938" y="32"/>
                  </a:lnTo>
                  <a:lnTo>
                    <a:pt x="781" y="94"/>
                  </a:lnTo>
                  <a:lnTo>
                    <a:pt x="625" y="219"/>
                  </a:lnTo>
                  <a:lnTo>
                    <a:pt x="469" y="344"/>
                  </a:lnTo>
                  <a:lnTo>
                    <a:pt x="344" y="532"/>
                  </a:lnTo>
                  <a:lnTo>
                    <a:pt x="219" y="719"/>
                  </a:lnTo>
                  <a:lnTo>
                    <a:pt x="125" y="938"/>
                  </a:lnTo>
                  <a:lnTo>
                    <a:pt x="63" y="1157"/>
                  </a:lnTo>
                  <a:lnTo>
                    <a:pt x="0" y="1376"/>
                  </a:lnTo>
                  <a:lnTo>
                    <a:pt x="0" y="1595"/>
                  </a:lnTo>
                  <a:lnTo>
                    <a:pt x="0" y="1813"/>
                  </a:lnTo>
                  <a:lnTo>
                    <a:pt x="63" y="1970"/>
                  </a:lnTo>
                  <a:lnTo>
                    <a:pt x="125" y="2095"/>
                  </a:lnTo>
                  <a:lnTo>
                    <a:pt x="219" y="2220"/>
                  </a:lnTo>
                  <a:lnTo>
                    <a:pt x="344" y="2251"/>
                  </a:lnTo>
                  <a:lnTo>
                    <a:pt x="469" y="2282"/>
                  </a:lnTo>
                  <a:lnTo>
                    <a:pt x="625" y="2251"/>
                  </a:lnTo>
                  <a:lnTo>
                    <a:pt x="781" y="2188"/>
                  </a:lnTo>
                  <a:lnTo>
                    <a:pt x="938" y="2063"/>
                  </a:lnTo>
                  <a:lnTo>
                    <a:pt x="1094" y="1938"/>
                  </a:lnTo>
                  <a:lnTo>
                    <a:pt x="1219" y="1751"/>
                  </a:lnTo>
                  <a:lnTo>
                    <a:pt x="1344" y="1563"/>
                  </a:lnTo>
                  <a:lnTo>
                    <a:pt x="1438" y="1345"/>
                  </a:lnTo>
                  <a:lnTo>
                    <a:pt x="1500" y="1126"/>
                  </a:lnTo>
                  <a:lnTo>
                    <a:pt x="1532" y="907"/>
                  </a:lnTo>
                  <a:lnTo>
                    <a:pt x="1563" y="688"/>
                  </a:lnTo>
                  <a:lnTo>
                    <a:pt x="1532" y="501"/>
                  </a:lnTo>
                  <a:lnTo>
                    <a:pt x="1500" y="313"/>
                  </a:lnTo>
                  <a:lnTo>
                    <a:pt x="1438" y="188"/>
                  </a:lnTo>
                  <a:lnTo>
                    <a:pt x="1344" y="94"/>
                  </a:lnTo>
                  <a:lnTo>
                    <a:pt x="1219" y="3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1" name="Google Shape;1478;p40">
              <a:extLst>
                <a:ext uri="{FF2B5EF4-FFF2-40B4-BE49-F238E27FC236}">
                  <a16:creationId xmlns:a16="http://schemas.microsoft.com/office/drawing/2014/main" id="{54416632-A890-EFDA-CD84-DF87DBE5C6F1}"/>
                </a:ext>
              </a:extLst>
            </p:cNvPr>
            <p:cNvSpPr/>
            <p:nvPr/>
          </p:nvSpPr>
          <p:spPr>
            <a:xfrm>
              <a:off x="2581934" y="2370888"/>
              <a:ext cx="57733" cy="81708"/>
            </a:xfrm>
            <a:custGeom>
              <a:avLst/>
              <a:gdLst/>
              <a:ahLst/>
              <a:cxnLst/>
              <a:rect l="l" t="t" r="r" b="b"/>
              <a:pathLst>
                <a:path w="1127" h="1595" extrusionOk="0">
                  <a:moveTo>
                    <a:pt x="657" y="0"/>
                  </a:moveTo>
                  <a:lnTo>
                    <a:pt x="563" y="63"/>
                  </a:lnTo>
                  <a:lnTo>
                    <a:pt x="438" y="157"/>
                  </a:lnTo>
                  <a:lnTo>
                    <a:pt x="345" y="250"/>
                  </a:lnTo>
                  <a:lnTo>
                    <a:pt x="157" y="500"/>
                  </a:lnTo>
                  <a:lnTo>
                    <a:pt x="32" y="813"/>
                  </a:lnTo>
                  <a:lnTo>
                    <a:pt x="1" y="969"/>
                  </a:lnTo>
                  <a:lnTo>
                    <a:pt x="1" y="1126"/>
                  </a:lnTo>
                  <a:lnTo>
                    <a:pt x="1" y="1251"/>
                  </a:lnTo>
                  <a:lnTo>
                    <a:pt x="32" y="1376"/>
                  </a:lnTo>
                  <a:lnTo>
                    <a:pt x="95" y="1469"/>
                  </a:lnTo>
                  <a:lnTo>
                    <a:pt x="157" y="1563"/>
                  </a:lnTo>
                  <a:lnTo>
                    <a:pt x="251" y="1594"/>
                  </a:lnTo>
                  <a:lnTo>
                    <a:pt x="438" y="1594"/>
                  </a:lnTo>
                  <a:lnTo>
                    <a:pt x="563" y="1532"/>
                  </a:lnTo>
                  <a:lnTo>
                    <a:pt x="657" y="1469"/>
                  </a:lnTo>
                  <a:lnTo>
                    <a:pt x="782" y="1344"/>
                  </a:lnTo>
                  <a:lnTo>
                    <a:pt x="939" y="1094"/>
                  </a:lnTo>
                  <a:lnTo>
                    <a:pt x="1064" y="782"/>
                  </a:lnTo>
                  <a:lnTo>
                    <a:pt x="1095" y="625"/>
                  </a:lnTo>
                  <a:lnTo>
                    <a:pt x="1126" y="469"/>
                  </a:lnTo>
                  <a:lnTo>
                    <a:pt x="1095" y="344"/>
                  </a:lnTo>
                  <a:lnTo>
                    <a:pt x="1064" y="219"/>
                  </a:lnTo>
                  <a:lnTo>
                    <a:pt x="1032" y="125"/>
                  </a:lnTo>
                  <a:lnTo>
                    <a:pt x="939" y="63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2" name="Google Shape;1479;p40">
              <a:extLst>
                <a:ext uri="{FF2B5EF4-FFF2-40B4-BE49-F238E27FC236}">
                  <a16:creationId xmlns:a16="http://schemas.microsoft.com/office/drawing/2014/main" id="{25F20705-FF56-5435-CA19-F4C32AC8D2F8}"/>
                </a:ext>
              </a:extLst>
            </p:cNvPr>
            <p:cNvSpPr/>
            <p:nvPr/>
          </p:nvSpPr>
          <p:spPr>
            <a:xfrm>
              <a:off x="2593152" y="2385283"/>
              <a:ext cx="35296" cy="52918"/>
            </a:xfrm>
            <a:custGeom>
              <a:avLst/>
              <a:gdLst/>
              <a:ahLst/>
              <a:cxnLst/>
              <a:rect l="l" t="t" r="r" b="b"/>
              <a:pathLst>
                <a:path w="689" h="1033" extrusionOk="0">
                  <a:moveTo>
                    <a:pt x="469" y="1"/>
                  </a:moveTo>
                  <a:lnTo>
                    <a:pt x="344" y="63"/>
                  </a:lnTo>
                  <a:lnTo>
                    <a:pt x="188" y="157"/>
                  </a:lnTo>
                  <a:lnTo>
                    <a:pt x="94" y="344"/>
                  </a:lnTo>
                  <a:lnTo>
                    <a:pt x="1" y="532"/>
                  </a:lnTo>
                  <a:lnTo>
                    <a:pt x="1" y="720"/>
                  </a:lnTo>
                  <a:lnTo>
                    <a:pt x="1" y="876"/>
                  </a:lnTo>
                  <a:lnTo>
                    <a:pt x="94" y="1001"/>
                  </a:lnTo>
                  <a:lnTo>
                    <a:pt x="157" y="1032"/>
                  </a:lnTo>
                  <a:lnTo>
                    <a:pt x="188" y="1032"/>
                  </a:lnTo>
                  <a:lnTo>
                    <a:pt x="344" y="1001"/>
                  </a:lnTo>
                  <a:lnTo>
                    <a:pt x="469" y="876"/>
                  </a:lnTo>
                  <a:lnTo>
                    <a:pt x="595" y="720"/>
                  </a:lnTo>
                  <a:lnTo>
                    <a:pt x="657" y="532"/>
                  </a:lnTo>
                  <a:lnTo>
                    <a:pt x="688" y="313"/>
                  </a:lnTo>
                  <a:lnTo>
                    <a:pt x="657" y="157"/>
                  </a:lnTo>
                  <a:lnTo>
                    <a:pt x="595" y="63"/>
                  </a:lnTo>
                  <a:lnTo>
                    <a:pt x="532" y="32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3" name="Google Shape;1480;p40">
              <a:extLst>
                <a:ext uri="{FF2B5EF4-FFF2-40B4-BE49-F238E27FC236}">
                  <a16:creationId xmlns:a16="http://schemas.microsoft.com/office/drawing/2014/main" id="{9B8BBE74-1870-54E7-78BC-41438D839461}"/>
                </a:ext>
              </a:extLst>
            </p:cNvPr>
            <p:cNvSpPr/>
            <p:nvPr/>
          </p:nvSpPr>
          <p:spPr>
            <a:xfrm>
              <a:off x="2604370" y="2402904"/>
              <a:ext cx="11270" cy="17673"/>
            </a:xfrm>
            <a:custGeom>
              <a:avLst/>
              <a:gdLst/>
              <a:ahLst/>
              <a:cxnLst/>
              <a:rect l="l" t="t" r="r" b="b"/>
              <a:pathLst>
                <a:path w="220" h="345" extrusionOk="0">
                  <a:moveTo>
                    <a:pt x="157" y="0"/>
                  </a:moveTo>
                  <a:lnTo>
                    <a:pt x="125" y="32"/>
                  </a:lnTo>
                  <a:lnTo>
                    <a:pt x="32" y="125"/>
                  </a:lnTo>
                  <a:lnTo>
                    <a:pt x="0" y="250"/>
                  </a:lnTo>
                  <a:lnTo>
                    <a:pt x="0" y="282"/>
                  </a:lnTo>
                  <a:lnTo>
                    <a:pt x="32" y="313"/>
                  </a:lnTo>
                  <a:lnTo>
                    <a:pt x="63" y="344"/>
                  </a:lnTo>
                  <a:lnTo>
                    <a:pt x="125" y="313"/>
                  </a:lnTo>
                  <a:lnTo>
                    <a:pt x="188" y="250"/>
                  </a:lnTo>
                  <a:lnTo>
                    <a:pt x="219" y="125"/>
                  </a:lnTo>
                  <a:lnTo>
                    <a:pt x="219" y="63"/>
                  </a:lnTo>
                  <a:lnTo>
                    <a:pt x="188" y="3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13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Google Shape;1481;p40">
              <a:extLst>
                <a:ext uri="{FF2B5EF4-FFF2-40B4-BE49-F238E27FC236}">
                  <a16:creationId xmlns:a16="http://schemas.microsoft.com/office/drawing/2014/main" id="{67900A40-1564-2926-4CC9-FF522060D00F}"/>
                </a:ext>
              </a:extLst>
            </p:cNvPr>
            <p:cNvSpPr/>
            <p:nvPr/>
          </p:nvSpPr>
          <p:spPr>
            <a:xfrm>
              <a:off x="2409047" y="2266799"/>
              <a:ext cx="890334" cy="1208969"/>
            </a:xfrm>
            <a:custGeom>
              <a:avLst/>
              <a:gdLst/>
              <a:ahLst/>
              <a:cxnLst/>
              <a:rect l="l" t="t" r="r" b="b"/>
              <a:pathLst>
                <a:path w="17380" h="23600" extrusionOk="0">
                  <a:moveTo>
                    <a:pt x="13628" y="1"/>
                  </a:moveTo>
                  <a:lnTo>
                    <a:pt x="13441" y="32"/>
                  </a:lnTo>
                  <a:lnTo>
                    <a:pt x="13253" y="63"/>
                  </a:lnTo>
                  <a:lnTo>
                    <a:pt x="13066" y="126"/>
                  </a:lnTo>
                  <a:lnTo>
                    <a:pt x="12909" y="219"/>
                  </a:lnTo>
                  <a:lnTo>
                    <a:pt x="12753" y="313"/>
                  </a:lnTo>
                  <a:lnTo>
                    <a:pt x="12597" y="438"/>
                  </a:lnTo>
                  <a:lnTo>
                    <a:pt x="12472" y="594"/>
                  </a:lnTo>
                  <a:lnTo>
                    <a:pt x="12378" y="751"/>
                  </a:lnTo>
                  <a:lnTo>
                    <a:pt x="12284" y="907"/>
                  </a:lnTo>
                  <a:lnTo>
                    <a:pt x="12222" y="1095"/>
                  </a:lnTo>
                  <a:lnTo>
                    <a:pt x="12190" y="1282"/>
                  </a:lnTo>
                  <a:lnTo>
                    <a:pt x="12159" y="1470"/>
                  </a:lnTo>
                  <a:lnTo>
                    <a:pt x="12159" y="20599"/>
                  </a:lnTo>
                  <a:lnTo>
                    <a:pt x="12159" y="20881"/>
                  </a:lnTo>
                  <a:lnTo>
                    <a:pt x="12097" y="21162"/>
                  </a:lnTo>
                  <a:lnTo>
                    <a:pt x="12003" y="21443"/>
                  </a:lnTo>
                  <a:lnTo>
                    <a:pt x="11878" y="21724"/>
                  </a:lnTo>
                  <a:lnTo>
                    <a:pt x="11690" y="21943"/>
                  </a:lnTo>
                  <a:lnTo>
                    <a:pt x="11503" y="22162"/>
                  </a:lnTo>
                  <a:lnTo>
                    <a:pt x="11284" y="22381"/>
                  </a:lnTo>
                  <a:lnTo>
                    <a:pt x="11034" y="22537"/>
                  </a:lnTo>
                  <a:lnTo>
                    <a:pt x="10784" y="22662"/>
                  </a:lnTo>
                  <a:lnTo>
                    <a:pt x="10534" y="22756"/>
                  </a:lnTo>
                  <a:lnTo>
                    <a:pt x="10284" y="22787"/>
                  </a:lnTo>
                  <a:lnTo>
                    <a:pt x="10002" y="22818"/>
                  </a:lnTo>
                  <a:lnTo>
                    <a:pt x="9721" y="22787"/>
                  </a:lnTo>
                  <a:lnTo>
                    <a:pt x="9471" y="22756"/>
                  </a:lnTo>
                  <a:lnTo>
                    <a:pt x="9190" y="22662"/>
                  </a:lnTo>
                  <a:lnTo>
                    <a:pt x="8940" y="22537"/>
                  </a:lnTo>
                  <a:lnTo>
                    <a:pt x="8252" y="22131"/>
                  </a:lnTo>
                  <a:lnTo>
                    <a:pt x="8158" y="22037"/>
                  </a:lnTo>
                  <a:lnTo>
                    <a:pt x="8064" y="21943"/>
                  </a:lnTo>
                  <a:lnTo>
                    <a:pt x="8002" y="21787"/>
                  </a:lnTo>
                  <a:lnTo>
                    <a:pt x="7971" y="21631"/>
                  </a:lnTo>
                  <a:lnTo>
                    <a:pt x="8002" y="21506"/>
                  </a:lnTo>
                  <a:lnTo>
                    <a:pt x="8064" y="21349"/>
                  </a:lnTo>
                  <a:lnTo>
                    <a:pt x="8158" y="21224"/>
                  </a:lnTo>
                  <a:lnTo>
                    <a:pt x="8252" y="21131"/>
                  </a:lnTo>
                  <a:lnTo>
                    <a:pt x="9002" y="20724"/>
                  </a:lnTo>
                  <a:lnTo>
                    <a:pt x="9127" y="20630"/>
                  </a:lnTo>
                  <a:lnTo>
                    <a:pt x="9252" y="20505"/>
                  </a:lnTo>
                  <a:lnTo>
                    <a:pt x="9377" y="20412"/>
                  </a:lnTo>
                  <a:lnTo>
                    <a:pt x="9471" y="20255"/>
                  </a:lnTo>
                  <a:lnTo>
                    <a:pt x="9534" y="20130"/>
                  </a:lnTo>
                  <a:lnTo>
                    <a:pt x="9565" y="19974"/>
                  </a:lnTo>
                  <a:lnTo>
                    <a:pt x="9627" y="19787"/>
                  </a:lnTo>
                  <a:lnTo>
                    <a:pt x="9627" y="19630"/>
                  </a:lnTo>
                  <a:lnTo>
                    <a:pt x="9627" y="19474"/>
                  </a:lnTo>
                  <a:lnTo>
                    <a:pt x="9565" y="19286"/>
                  </a:lnTo>
                  <a:lnTo>
                    <a:pt x="9534" y="19161"/>
                  </a:lnTo>
                  <a:lnTo>
                    <a:pt x="9471" y="19005"/>
                  </a:lnTo>
                  <a:lnTo>
                    <a:pt x="9377" y="18880"/>
                  </a:lnTo>
                  <a:lnTo>
                    <a:pt x="9252" y="18755"/>
                  </a:lnTo>
                  <a:lnTo>
                    <a:pt x="9127" y="18630"/>
                  </a:lnTo>
                  <a:lnTo>
                    <a:pt x="9002" y="18536"/>
                  </a:lnTo>
                  <a:lnTo>
                    <a:pt x="8721" y="18411"/>
                  </a:lnTo>
                  <a:lnTo>
                    <a:pt x="8440" y="18317"/>
                  </a:lnTo>
                  <a:lnTo>
                    <a:pt x="8158" y="18255"/>
                  </a:lnTo>
                  <a:lnTo>
                    <a:pt x="7846" y="18224"/>
                  </a:lnTo>
                  <a:lnTo>
                    <a:pt x="7564" y="18255"/>
                  </a:lnTo>
                  <a:lnTo>
                    <a:pt x="7252" y="18317"/>
                  </a:lnTo>
                  <a:lnTo>
                    <a:pt x="6970" y="18411"/>
                  </a:lnTo>
                  <a:lnTo>
                    <a:pt x="6689" y="18536"/>
                  </a:lnTo>
                  <a:lnTo>
                    <a:pt x="3407" y="20443"/>
                  </a:lnTo>
                  <a:lnTo>
                    <a:pt x="3126" y="20568"/>
                  </a:lnTo>
                  <a:lnTo>
                    <a:pt x="2844" y="20662"/>
                  </a:lnTo>
                  <a:lnTo>
                    <a:pt x="2532" y="20724"/>
                  </a:lnTo>
                  <a:lnTo>
                    <a:pt x="2219" y="20755"/>
                  </a:lnTo>
                  <a:lnTo>
                    <a:pt x="1907" y="20724"/>
                  </a:lnTo>
                  <a:lnTo>
                    <a:pt x="1625" y="20662"/>
                  </a:lnTo>
                  <a:lnTo>
                    <a:pt x="1313" y="20568"/>
                  </a:lnTo>
                  <a:lnTo>
                    <a:pt x="1032" y="20443"/>
                  </a:lnTo>
                  <a:lnTo>
                    <a:pt x="906" y="20349"/>
                  </a:lnTo>
                  <a:lnTo>
                    <a:pt x="844" y="20255"/>
                  </a:lnTo>
                  <a:lnTo>
                    <a:pt x="781" y="20130"/>
                  </a:lnTo>
                  <a:lnTo>
                    <a:pt x="781" y="19974"/>
                  </a:lnTo>
                  <a:lnTo>
                    <a:pt x="781" y="19849"/>
                  </a:lnTo>
                  <a:lnTo>
                    <a:pt x="844" y="19724"/>
                  </a:lnTo>
                  <a:lnTo>
                    <a:pt x="906" y="19599"/>
                  </a:lnTo>
                  <a:lnTo>
                    <a:pt x="1032" y="19536"/>
                  </a:lnTo>
                  <a:lnTo>
                    <a:pt x="4345" y="17630"/>
                  </a:lnTo>
                  <a:lnTo>
                    <a:pt x="4626" y="17442"/>
                  </a:lnTo>
                  <a:lnTo>
                    <a:pt x="4876" y="17223"/>
                  </a:lnTo>
                  <a:lnTo>
                    <a:pt x="5095" y="16973"/>
                  </a:lnTo>
                  <a:lnTo>
                    <a:pt x="5251" y="16692"/>
                  </a:lnTo>
                  <a:lnTo>
                    <a:pt x="5408" y="16411"/>
                  </a:lnTo>
                  <a:lnTo>
                    <a:pt x="5501" y="16098"/>
                  </a:lnTo>
                  <a:lnTo>
                    <a:pt x="5595" y="15754"/>
                  </a:lnTo>
                  <a:lnTo>
                    <a:pt x="5595" y="15442"/>
                  </a:lnTo>
                  <a:lnTo>
                    <a:pt x="5595" y="4377"/>
                  </a:lnTo>
                  <a:lnTo>
                    <a:pt x="5595" y="4127"/>
                  </a:lnTo>
                  <a:lnTo>
                    <a:pt x="5533" y="3908"/>
                  </a:lnTo>
                  <a:lnTo>
                    <a:pt x="5470" y="3689"/>
                  </a:lnTo>
                  <a:lnTo>
                    <a:pt x="5376" y="3470"/>
                  </a:lnTo>
                  <a:lnTo>
                    <a:pt x="5220" y="3283"/>
                  </a:lnTo>
                  <a:lnTo>
                    <a:pt x="5095" y="3095"/>
                  </a:lnTo>
                  <a:lnTo>
                    <a:pt x="4907" y="2939"/>
                  </a:lnTo>
                  <a:lnTo>
                    <a:pt x="4720" y="2814"/>
                  </a:lnTo>
                  <a:lnTo>
                    <a:pt x="4314" y="2564"/>
                  </a:lnTo>
                  <a:lnTo>
                    <a:pt x="4157" y="2532"/>
                  </a:lnTo>
                  <a:lnTo>
                    <a:pt x="4001" y="2532"/>
                  </a:lnTo>
                  <a:lnTo>
                    <a:pt x="3876" y="2595"/>
                  </a:lnTo>
                  <a:lnTo>
                    <a:pt x="3782" y="2720"/>
                  </a:lnTo>
                  <a:lnTo>
                    <a:pt x="3720" y="2876"/>
                  </a:lnTo>
                  <a:lnTo>
                    <a:pt x="3720" y="3001"/>
                  </a:lnTo>
                  <a:lnTo>
                    <a:pt x="3782" y="3158"/>
                  </a:lnTo>
                  <a:lnTo>
                    <a:pt x="3907" y="3251"/>
                  </a:lnTo>
                  <a:lnTo>
                    <a:pt x="4314" y="3501"/>
                  </a:lnTo>
                  <a:lnTo>
                    <a:pt x="4532" y="3658"/>
                  </a:lnTo>
                  <a:lnTo>
                    <a:pt x="4689" y="3845"/>
                  </a:lnTo>
                  <a:lnTo>
                    <a:pt x="4782" y="4095"/>
                  </a:lnTo>
                  <a:lnTo>
                    <a:pt x="4814" y="4377"/>
                  </a:lnTo>
                  <a:lnTo>
                    <a:pt x="4814" y="15442"/>
                  </a:lnTo>
                  <a:lnTo>
                    <a:pt x="4814" y="15661"/>
                  </a:lnTo>
                  <a:lnTo>
                    <a:pt x="4751" y="15879"/>
                  </a:lnTo>
                  <a:lnTo>
                    <a:pt x="4689" y="16098"/>
                  </a:lnTo>
                  <a:lnTo>
                    <a:pt x="4595" y="16317"/>
                  </a:lnTo>
                  <a:lnTo>
                    <a:pt x="4470" y="16504"/>
                  </a:lnTo>
                  <a:lnTo>
                    <a:pt x="4314" y="16661"/>
                  </a:lnTo>
                  <a:lnTo>
                    <a:pt x="4157" y="16817"/>
                  </a:lnTo>
                  <a:lnTo>
                    <a:pt x="3938" y="16942"/>
                  </a:lnTo>
                  <a:lnTo>
                    <a:pt x="656" y="18849"/>
                  </a:lnTo>
                  <a:lnTo>
                    <a:pt x="500" y="18943"/>
                  </a:lnTo>
                  <a:lnTo>
                    <a:pt x="375" y="19068"/>
                  </a:lnTo>
                  <a:lnTo>
                    <a:pt x="250" y="19193"/>
                  </a:lnTo>
                  <a:lnTo>
                    <a:pt x="156" y="19318"/>
                  </a:lnTo>
                  <a:lnTo>
                    <a:pt x="94" y="19474"/>
                  </a:lnTo>
                  <a:lnTo>
                    <a:pt x="31" y="19630"/>
                  </a:lnTo>
                  <a:lnTo>
                    <a:pt x="0" y="19818"/>
                  </a:lnTo>
                  <a:lnTo>
                    <a:pt x="0" y="19974"/>
                  </a:lnTo>
                  <a:lnTo>
                    <a:pt x="0" y="20162"/>
                  </a:lnTo>
                  <a:lnTo>
                    <a:pt x="31" y="20318"/>
                  </a:lnTo>
                  <a:lnTo>
                    <a:pt x="94" y="20474"/>
                  </a:lnTo>
                  <a:lnTo>
                    <a:pt x="156" y="20630"/>
                  </a:lnTo>
                  <a:lnTo>
                    <a:pt x="250" y="20787"/>
                  </a:lnTo>
                  <a:lnTo>
                    <a:pt x="375" y="20912"/>
                  </a:lnTo>
                  <a:lnTo>
                    <a:pt x="500" y="21006"/>
                  </a:lnTo>
                  <a:lnTo>
                    <a:pt x="656" y="21099"/>
                  </a:lnTo>
                  <a:lnTo>
                    <a:pt x="1032" y="21287"/>
                  </a:lnTo>
                  <a:lnTo>
                    <a:pt x="1407" y="21412"/>
                  </a:lnTo>
                  <a:lnTo>
                    <a:pt x="1813" y="21506"/>
                  </a:lnTo>
                  <a:lnTo>
                    <a:pt x="2219" y="21537"/>
                  </a:lnTo>
                  <a:lnTo>
                    <a:pt x="2626" y="21506"/>
                  </a:lnTo>
                  <a:lnTo>
                    <a:pt x="3032" y="21412"/>
                  </a:lnTo>
                  <a:lnTo>
                    <a:pt x="3438" y="21287"/>
                  </a:lnTo>
                  <a:lnTo>
                    <a:pt x="3813" y="21099"/>
                  </a:lnTo>
                  <a:lnTo>
                    <a:pt x="7095" y="19224"/>
                  </a:lnTo>
                  <a:lnTo>
                    <a:pt x="7283" y="19130"/>
                  </a:lnTo>
                  <a:lnTo>
                    <a:pt x="7471" y="19068"/>
                  </a:lnTo>
                  <a:lnTo>
                    <a:pt x="7658" y="19036"/>
                  </a:lnTo>
                  <a:lnTo>
                    <a:pt x="7846" y="19005"/>
                  </a:lnTo>
                  <a:lnTo>
                    <a:pt x="8033" y="19036"/>
                  </a:lnTo>
                  <a:lnTo>
                    <a:pt x="8252" y="19068"/>
                  </a:lnTo>
                  <a:lnTo>
                    <a:pt x="8440" y="19130"/>
                  </a:lnTo>
                  <a:lnTo>
                    <a:pt x="8596" y="19224"/>
                  </a:lnTo>
                  <a:lnTo>
                    <a:pt x="8721" y="19318"/>
                  </a:lnTo>
                  <a:lnTo>
                    <a:pt x="8815" y="19443"/>
                  </a:lnTo>
                  <a:lnTo>
                    <a:pt x="8846" y="19536"/>
                  </a:lnTo>
                  <a:lnTo>
                    <a:pt x="8846" y="19630"/>
                  </a:lnTo>
                  <a:lnTo>
                    <a:pt x="8846" y="19724"/>
                  </a:lnTo>
                  <a:lnTo>
                    <a:pt x="8815" y="19818"/>
                  </a:lnTo>
                  <a:lnTo>
                    <a:pt x="8721" y="19943"/>
                  </a:lnTo>
                  <a:lnTo>
                    <a:pt x="8596" y="20037"/>
                  </a:lnTo>
                  <a:lnTo>
                    <a:pt x="7877" y="20474"/>
                  </a:lnTo>
                  <a:lnTo>
                    <a:pt x="7721" y="20568"/>
                  </a:lnTo>
                  <a:lnTo>
                    <a:pt x="7596" y="20693"/>
                  </a:lnTo>
                  <a:lnTo>
                    <a:pt x="7471" y="20818"/>
                  </a:lnTo>
                  <a:lnTo>
                    <a:pt x="7377" y="20974"/>
                  </a:lnTo>
                  <a:lnTo>
                    <a:pt x="7314" y="21131"/>
                  </a:lnTo>
                  <a:lnTo>
                    <a:pt x="7252" y="21287"/>
                  </a:lnTo>
                  <a:lnTo>
                    <a:pt x="7220" y="21474"/>
                  </a:lnTo>
                  <a:lnTo>
                    <a:pt x="7189" y="21631"/>
                  </a:lnTo>
                  <a:lnTo>
                    <a:pt x="7220" y="21818"/>
                  </a:lnTo>
                  <a:lnTo>
                    <a:pt x="7252" y="22006"/>
                  </a:lnTo>
                  <a:lnTo>
                    <a:pt x="7314" y="22162"/>
                  </a:lnTo>
                  <a:lnTo>
                    <a:pt x="7377" y="22318"/>
                  </a:lnTo>
                  <a:lnTo>
                    <a:pt x="7471" y="22475"/>
                  </a:lnTo>
                  <a:lnTo>
                    <a:pt x="7596" y="22600"/>
                  </a:lnTo>
                  <a:lnTo>
                    <a:pt x="7721" y="22725"/>
                  </a:lnTo>
                  <a:lnTo>
                    <a:pt x="7877" y="22818"/>
                  </a:lnTo>
                  <a:lnTo>
                    <a:pt x="8565" y="23194"/>
                  </a:lnTo>
                  <a:lnTo>
                    <a:pt x="8908" y="23381"/>
                  </a:lnTo>
                  <a:lnTo>
                    <a:pt x="9252" y="23506"/>
                  </a:lnTo>
                  <a:lnTo>
                    <a:pt x="9627" y="23569"/>
                  </a:lnTo>
                  <a:lnTo>
                    <a:pt x="10002" y="23600"/>
                  </a:lnTo>
                  <a:lnTo>
                    <a:pt x="10377" y="23569"/>
                  </a:lnTo>
                  <a:lnTo>
                    <a:pt x="10721" y="23506"/>
                  </a:lnTo>
                  <a:lnTo>
                    <a:pt x="11096" y="23381"/>
                  </a:lnTo>
                  <a:lnTo>
                    <a:pt x="11440" y="23194"/>
                  </a:lnTo>
                  <a:lnTo>
                    <a:pt x="11753" y="22975"/>
                  </a:lnTo>
                  <a:lnTo>
                    <a:pt x="12065" y="22725"/>
                  </a:lnTo>
                  <a:lnTo>
                    <a:pt x="12315" y="22412"/>
                  </a:lnTo>
                  <a:lnTo>
                    <a:pt x="12534" y="22100"/>
                  </a:lnTo>
                  <a:lnTo>
                    <a:pt x="12722" y="21756"/>
                  </a:lnTo>
                  <a:lnTo>
                    <a:pt x="12847" y="21381"/>
                  </a:lnTo>
                  <a:lnTo>
                    <a:pt x="12909" y="20974"/>
                  </a:lnTo>
                  <a:lnTo>
                    <a:pt x="12941" y="20599"/>
                  </a:lnTo>
                  <a:lnTo>
                    <a:pt x="12941" y="1470"/>
                  </a:lnTo>
                  <a:lnTo>
                    <a:pt x="12972" y="1282"/>
                  </a:lnTo>
                  <a:lnTo>
                    <a:pt x="13034" y="1126"/>
                  </a:lnTo>
                  <a:lnTo>
                    <a:pt x="13159" y="1001"/>
                  </a:lnTo>
                  <a:lnTo>
                    <a:pt x="13284" y="876"/>
                  </a:lnTo>
                  <a:lnTo>
                    <a:pt x="13472" y="813"/>
                  </a:lnTo>
                  <a:lnTo>
                    <a:pt x="13628" y="782"/>
                  </a:lnTo>
                  <a:lnTo>
                    <a:pt x="13816" y="813"/>
                  </a:lnTo>
                  <a:lnTo>
                    <a:pt x="13972" y="876"/>
                  </a:lnTo>
                  <a:lnTo>
                    <a:pt x="16785" y="2501"/>
                  </a:lnTo>
                  <a:lnTo>
                    <a:pt x="16942" y="2564"/>
                  </a:lnTo>
                  <a:lnTo>
                    <a:pt x="17098" y="2532"/>
                  </a:lnTo>
                  <a:lnTo>
                    <a:pt x="17223" y="2470"/>
                  </a:lnTo>
                  <a:lnTo>
                    <a:pt x="17317" y="2376"/>
                  </a:lnTo>
                  <a:lnTo>
                    <a:pt x="17379" y="2220"/>
                  </a:lnTo>
                  <a:lnTo>
                    <a:pt x="17348" y="2064"/>
                  </a:lnTo>
                  <a:lnTo>
                    <a:pt x="17285" y="1938"/>
                  </a:lnTo>
                  <a:lnTo>
                    <a:pt x="17192" y="1845"/>
                  </a:lnTo>
                  <a:lnTo>
                    <a:pt x="14378" y="219"/>
                  </a:lnTo>
                  <a:lnTo>
                    <a:pt x="14191" y="126"/>
                  </a:lnTo>
                  <a:lnTo>
                    <a:pt x="14003" y="63"/>
                  </a:lnTo>
                  <a:lnTo>
                    <a:pt x="13816" y="32"/>
                  </a:lnTo>
                  <a:lnTo>
                    <a:pt x="13628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5" name="Google Shape;1482;p40">
              <a:extLst>
                <a:ext uri="{FF2B5EF4-FFF2-40B4-BE49-F238E27FC236}">
                  <a16:creationId xmlns:a16="http://schemas.microsoft.com/office/drawing/2014/main" id="{D159C933-2D9D-7356-BA42-AB97CD427370}"/>
                </a:ext>
              </a:extLst>
            </p:cNvPr>
            <p:cNvSpPr/>
            <p:nvPr/>
          </p:nvSpPr>
          <p:spPr>
            <a:xfrm>
              <a:off x="3102334" y="1866525"/>
              <a:ext cx="915948" cy="2030402"/>
            </a:xfrm>
            <a:custGeom>
              <a:avLst/>
              <a:gdLst/>
              <a:ahLst/>
              <a:cxnLst/>
              <a:rect l="l" t="t" r="r" b="b"/>
              <a:pathLst>
                <a:path w="17880" h="39635" extrusionOk="0">
                  <a:moveTo>
                    <a:pt x="4189" y="0"/>
                  </a:moveTo>
                  <a:lnTo>
                    <a:pt x="3908" y="63"/>
                  </a:lnTo>
                  <a:lnTo>
                    <a:pt x="3626" y="156"/>
                  </a:lnTo>
                  <a:lnTo>
                    <a:pt x="3345" y="313"/>
                  </a:lnTo>
                  <a:lnTo>
                    <a:pt x="2970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5"/>
                  </a:lnTo>
                  <a:lnTo>
                    <a:pt x="1657" y="1688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32" y="3501"/>
                  </a:lnTo>
                  <a:lnTo>
                    <a:pt x="376" y="3907"/>
                  </a:lnTo>
                  <a:lnTo>
                    <a:pt x="251" y="4345"/>
                  </a:lnTo>
                  <a:lnTo>
                    <a:pt x="125" y="4751"/>
                  </a:lnTo>
                  <a:lnTo>
                    <a:pt x="63" y="5189"/>
                  </a:lnTo>
                  <a:lnTo>
                    <a:pt x="32" y="5627"/>
                  </a:lnTo>
                  <a:lnTo>
                    <a:pt x="0" y="6064"/>
                  </a:lnTo>
                  <a:lnTo>
                    <a:pt x="0" y="32539"/>
                  </a:lnTo>
                  <a:lnTo>
                    <a:pt x="12253" y="39635"/>
                  </a:lnTo>
                  <a:lnTo>
                    <a:pt x="17880" y="7408"/>
                  </a:lnTo>
                  <a:lnTo>
                    <a:pt x="5627" y="313"/>
                  </a:lnTo>
                  <a:lnTo>
                    <a:pt x="5564" y="281"/>
                  </a:lnTo>
                  <a:lnTo>
                    <a:pt x="5533" y="281"/>
                  </a:lnTo>
                  <a:lnTo>
                    <a:pt x="5283" y="156"/>
                  </a:lnTo>
                  <a:lnTo>
                    <a:pt x="5033" y="63"/>
                  </a:lnTo>
                  <a:lnTo>
                    <a:pt x="4752" y="31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6" name="Google Shape;1483;p40">
              <a:extLst>
                <a:ext uri="{FF2B5EF4-FFF2-40B4-BE49-F238E27FC236}">
                  <a16:creationId xmlns:a16="http://schemas.microsoft.com/office/drawing/2014/main" id="{3A28941C-5872-1008-D38F-E7356BB0996F}"/>
                </a:ext>
              </a:extLst>
            </p:cNvPr>
            <p:cNvSpPr/>
            <p:nvPr/>
          </p:nvSpPr>
          <p:spPr>
            <a:xfrm>
              <a:off x="3730001" y="2229968"/>
              <a:ext cx="344300" cy="1666943"/>
            </a:xfrm>
            <a:custGeom>
              <a:avLst/>
              <a:gdLst/>
              <a:ahLst/>
              <a:cxnLst/>
              <a:rect l="l" t="t" r="r" b="b"/>
              <a:pathLst>
                <a:path w="6721" h="32540" extrusionOk="0">
                  <a:moveTo>
                    <a:pt x="4189" y="1"/>
                  </a:moveTo>
                  <a:lnTo>
                    <a:pt x="3908" y="63"/>
                  </a:lnTo>
                  <a:lnTo>
                    <a:pt x="3626" y="157"/>
                  </a:lnTo>
                  <a:lnTo>
                    <a:pt x="3345" y="313"/>
                  </a:lnTo>
                  <a:lnTo>
                    <a:pt x="2939" y="532"/>
                  </a:lnTo>
                  <a:lnTo>
                    <a:pt x="2595" y="782"/>
                  </a:lnTo>
                  <a:lnTo>
                    <a:pt x="2251" y="1063"/>
                  </a:lnTo>
                  <a:lnTo>
                    <a:pt x="1938" y="1376"/>
                  </a:lnTo>
                  <a:lnTo>
                    <a:pt x="1657" y="1689"/>
                  </a:lnTo>
                  <a:lnTo>
                    <a:pt x="1376" y="2032"/>
                  </a:lnTo>
                  <a:lnTo>
                    <a:pt x="1126" y="2376"/>
                  </a:lnTo>
                  <a:lnTo>
                    <a:pt x="907" y="2751"/>
                  </a:lnTo>
                  <a:lnTo>
                    <a:pt x="688" y="3126"/>
                  </a:lnTo>
                  <a:lnTo>
                    <a:pt x="500" y="3501"/>
                  </a:lnTo>
                  <a:lnTo>
                    <a:pt x="344" y="3908"/>
                  </a:lnTo>
                  <a:lnTo>
                    <a:pt x="219" y="4345"/>
                  </a:lnTo>
                  <a:lnTo>
                    <a:pt x="125" y="4752"/>
                  </a:lnTo>
                  <a:lnTo>
                    <a:pt x="63" y="5189"/>
                  </a:lnTo>
                  <a:lnTo>
                    <a:pt x="0" y="5627"/>
                  </a:lnTo>
                  <a:lnTo>
                    <a:pt x="0" y="6065"/>
                  </a:lnTo>
                  <a:lnTo>
                    <a:pt x="0" y="32540"/>
                  </a:lnTo>
                  <a:lnTo>
                    <a:pt x="6721" y="28664"/>
                  </a:lnTo>
                  <a:lnTo>
                    <a:pt x="6721" y="2251"/>
                  </a:lnTo>
                  <a:lnTo>
                    <a:pt x="6689" y="1939"/>
                  </a:lnTo>
                  <a:lnTo>
                    <a:pt x="6627" y="1626"/>
                  </a:lnTo>
                  <a:lnTo>
                    <a:pt x="6533" y="1345"/>
                  </a:lnTo>
                  <a:lnTo>
                    <a:pt x="6408" y="1095"/>
                  </a:lnTo>
                  <a:lnTo>
                    <a:pt x="6221" y="845"/>
                  </a:lnTo>
                  <a:lnTo>
                    <a:pt x="6033" y="657"/>
                  </a:lnTo>
                  <a:lnTo>
                    <a:pt x="5814" y="469"/>
                  </a:lnTo>
                  <a:lnTo>
                    <a:pt x="5595" y="313"/>
                  </a:lnTo>
                  <a:lnTo>
                    <a:pt x="5345" y="188"/>
                  </a:lnTo>
                  <a:lnTo>
                    <a:pt x="5064" y="94"/>
                  </a:lnTo>
                  <a:lnTo>
                    <a:pt x="4783" y="32"/>
                  </a:lnTo>
                  <a:lnTo>
                    <a:pt x="45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7" name="Google Shape;1484;p40">
              <a:extLst>
                <a:ext uri="{FF2B5EF4-FFF2-40B4-BE49-F238E27FC236}">
                  <a16:creationId xmlns:a16="http://schemas.microsoft.com/office/drawing/2014/main" id="{51B816F9-65C7-394F-B2D4-8C08DDF3CA6E}"/>
                </a:ext>
              </a:extLst>
            </p:cNvPr>
            <p:cNvSpPr/>
            <p:nvPr/>
          </p:nvSpPr>
          <p:spPr>
            <a:xfrm>
              <a:off x="3150384" y="2210758"/>
              <a:ext cx="542858" cy="866308"/>
            </a:xfrm>
            <a:custGeom>
              <a:avLst/>
              <a:gdLst/>
              <a:ahLst/>
              <a:cxnLst/>
              <a:rect l="l" t="t" r="r" b="b"/>
              <a:pathLst>
                <a:path w="10597" h="16911" extrusionOk="0">
                  <a:moveTo>
                    <a:pt x="0" y="1"/>
                  </a:moveTo>
                  <a:lnTo>
                    <a:pt x="0" y="10878"/>
                  </a:lnTo>
                  <a:lnTo>
                    <a:pt x="10596" y="16911"/>
                  </a:lnTo>
                  <a:lnTo>
                    <a:pt x="10596" y="6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26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8" name="Google Shape;1485;p40">
              <a:extLst>
                <a:ext uri="{FF2B5EF4-FFF2-40B4-BE49-F238E27FC236}">
                  <a16:creationId xmlns:a16="http://schemas.microsoft.com/office/drawing/2014/main" id="{54A52B54-EE13-DE47-423C-25F146CF23DD}"/>
                </a:ext>
              </a:extLst>
            </p:cNvPr>
            <p:cNvSpPr/>
            <p:nvPr/>
          </p:nvSpPr>
          <p:spPr>
            <a:xfrm>
              <a:off x="3523459" y="2466936"/>
              <a:ext cx="144154" cy="107322"/>
            </a:xfrm>
            <a:custGeom>
              <a:avLst/>
              <a:gdLst/>
              <a:ahLst/>
              <a:cxnLst/>
              <a:rect l="l" t="t" r="r" b="b"/>
              <a:pathLst>
                <a:path w="2814" h="2095" extrusionOk="0">
                  <a:moveTo>
                    <a:pt x="281" y="1"/>
                  </a:moveTo>
                  <a:lnTo>
                    <a:pt x="156" y="63"/>
                  </a:lnTo>
                  <a:lnTo>
                    <a:pt x="63" y="157"/>
                  </a:lnTo>
                  <a:lnTo>
                    <a:pt x="31" y="220"/>
                  </a:lnTo>
                  <a:lnTo>
                    <a:pt x="0" y="282"/>
                  </a:lnTo>
                  <a:lnTo>
                    <a:pt x="31" y="470"/>
                  </a:lnTo>
                  <a:lnTo>
                    <a:pt x="94" y="626"/>
                  </a:lnTo>
                  <a:lnTo>
                    <a:pt x="219" y="751"/>
                  </a:lnTo>
                  <a:lnTo>
                    <a:pt x="344" y="876"/>
                  </a:lnTo>
                  <a:lnTo>
                    <a:pt x="2407" y="2064"/>
                  </a:lnTo>
                  <a:lnTo>
                    <a:pt x="2501" y="2095"/>
                  </a:lnTo>
                  <a:lnTo>
                    <a:pt x="2563" y="2095"/>
                  </a:lnTo>
                  <a:lnTo>
                    <a:pt x="2688" y="2064"/>
                  </a:lnTo>
                  <a:lnTo>
                    <a:pt x="2782" y="1970"/>
                  </a:lnTo>
                  <a:lnTo>
                    <a:pt x="2813" y="1907"/>
                  </a:lnTo>
                  <a:lnTo>
                    <a:pt x="2813" y="1845"/>
                  </a:lnTo>
                  <a:lnTo>
                    <a:pt x="2813" y="1657"/>
                  </a:lnTo>
                  <a:lnTo>
                    <a:pt x="2720" y="1501"/>
                  </a:lnTo>
                  <a:lnTo>
                    <a:pt x="2626" y="1345"/>
                  </a:lnTo>
                  <a:lnTo>
                    <a:pt x="2469" y="1251"/>
                  </a:lnTo>
                  <a:lnTo>
                    <a:pt x="406" y="63"/>
                  </a:lnTo>
                  <a:lnTo>
                    <a:pt x="344" y="32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9" name="Google Shape;1486;p40">
              <a:extLst>
                <a:ext uri="{FF2B5EF4-FFF2-40B4-BE49-F238E27FC236}">
                  <a16:creationId xmlns:a16="http://schemas.microsoft.com/office/drawing/2014/main" id="{501870D6-5F32-0AA1-D778-25FF9EDC05F5}"/>
                </a:ext>
              </a:extLst>
            </p:cNvPr>
            <p:cNvSpPr/>
            <p:nvPr/>
          </p:nvSpPr>
          <p:spPr>
            <a:xfrm>
              <a:off x="3288078" y="2751953"/>
              <a:ext cx="233802" cy="156961"/>
            </a:xfrm>
            <a:custGeom>
              <a:avLst/>
              <a:gdLst/>
              <a:ahLst/>
              <a:cxnLst/>
              <a:rect l="l" t="t" r="r" b="b"/>
              <a:pathLst>
                <a:path w="4564" h="3064" extrusionOk="0">
                  <a:moveTo>
                    <a:pt x="250" y="1"/>
                  </a:moveTo>
                  <a:lnTo>
                    <a:pt x="125" y="32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0" y="438"/>
                  </a:lnTo>
                  <a:lnTo>
                    <a:pt x="94" y="594"/>
                  </a:lnTo>
                  <a:lnTo>
                    <a:pt x="188" y="751"/>
                  </a:lnTo>
                  <a:lnTo>
                    <a:pt x="344" y="844"/>
                  </a:lnTo>
                  <a:lnTo>
                    <a:pt x="4158" y="3033"/>
                  </a:lnTo>
                  <a:lnTo>
                    <a:pt x="4251" y="3033"/>
                  </a:lnTo>
                  <a:lnTo>
                    <a:pt x="4314" y="3064"/>
                  </a:lnTo>
                  <a:lnTo>
                    <a:pt x="4439" y="3033"/>
                  </a:lnTo>
                  <a:lnTo>
                    <a:pt x="4533" y="2907"/>
                  </a:lnTo>
                  <a:lnTo>
                    <a:pt x="4564" y="2845"/>
                  </a:lnTo>
                  <a:lnTo>
                    <a:pt x="4564" y="2782"/>
                  </a:lnTo>
                  <a:lnTo>
                    <a:pt x="4564" y="2595"/>
                  </a:lnTo>
                  <a:lnTo>
                    <a:pt x="4470" y="2439"/>
                  </a:lnTo>
                  <a:lnTo>
                    <a:pt x="4376" y="2314"/>
                  </a:lnTo>
                  <a:lnTo>
                    <a:pt x="4220" y="2189"/>
                  </a:lnTo>
                  <a:lnTo>
                    <a:pt x="375" y="32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0" name="Google Shape;1487;p40">
              <a:extLst>
                <a:ext uri="{FF2B5EF4-FFF2-40B4-BE49-F238E27FC236}">
                  <a16:creationId xmlns:a16="http://schemas.microsoft.com/office/drawing/2014/main" id="{D0E43A9B-F309-6C7A-36FB-480D86210E1F}"/>
                </a:ext>
              </a:extLst>
            </p:cNvPr>
            <p:cNvSpPr/>
            <p:nvPr/>
          </p:nvSpPr>
          <p:spPr>
            <a:xfrm>
              <a:off x="3180812" y="2881655"/>
              <a:ext cx="446755" cy="277038"/>
            </a:xfrm>
            <a:custGeom>
              <a:avLst/>
              <a:gdLst/>
              <a:ahLst/>
              <a:cxnLst/>
              <a:rect l="l" t="t" r="r" b="b"/>
              <a:pathLst>
                <a:path w="8721" h="5408" extrusionOk="0">
                  <a:moveTo>
                    <a:pt x="281" y="0"/>
                  </a:moveTo>
                  <a:lnTo>
                    <a:pt x="156" y="32"/>
                  </a:lnTo>
                  <a:lnTo>
                    <a:pt x="63" y="125"/>
                  </a:lnTo>
                  <a:lnTo>
                    <a:pt x="31" y="188"/>
                  </a:lnTo>
                  <a:lnTo>
                    <a:pt x="0" y="250"/>
                  </a:lnTo>
                  <a:lnTo>
                    <a:pt x="31" y="438"/>
                  </a:lnTo>
                  <a:lnTo>
                    <a:pt x="94" y="594"/>
                  </a:lnTo>
                  <a:lnTo>
                    <a:pt x="219" y="751"/>
                  </a:lnTo>
                  <a:lnTo>
                    <a:pt x="344" y="844"/>
                  </a:lnTo>
                  <a:lnTo>
                    <a:pt x="8346" y="5377"/>
                  </a:lnTo>
                  <a:lnTo>
                    <a:pt x="8408" y="5377"/>
                  </a:lnTo>
                  <a:lnTo>
                    <a:pt x="8471" y="5408"/>
                  </a:lnTo>
                  <a:lnTo>
                    <a:pt x="8596" y="5377"/>
                  </a:lnTo>
                  <a:lnTo>
                    <a:pt x="8690" y="5283"/>
                  </a:lnTo>
                  <a:lnTo>
                    <a:pt x="8721" y="5189"/>
                  </a:lnTo>
                  <a:lnTo>
                    <a:pt x="8721" y="5127"/>
                  </a:lnTo>
                  <a:lnTo>
                    <a:pt x="8721" y="4939"/>
                  </a:lnTo>
                  <a:lnTo>
                    <a:pt x="8658" y="4783"/>
                  </a:lnTo>
                  <a:lnTo>
                    <a:pt x="8533" y="4658"/>
                  </a:lnTo>
                  <a:lnTo>
                    <a:pt x="8408" y="4533"/>
                  </a:lnTo>
                  <a:lnTo>
                    <a:pt x="406" y="3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1" name="Google Shape;1488;p40">
              <a:extLst>
                <a:ext uri="{FF2B5EF4-FFF2-40B4-BE49-F238E27FC236}">
                  <a16:creationId xmlns:a16="http://schemas.microsoft.com/office/drawing/2014/main" id="{08126059-3BE2-0A28-F0A7-CC3385FB7287}"/>
                </a:ext>
              </a:extLst>
            </p:cNvPr>
            <p:cNvSpPr/>
            <p:nvPr/>
          </p:nvSpPr>
          <p:spPr>
            <a:xfrm>
              <a:off x="3305699" y="2537422"/>
              <a:ext cx="198609" cy="145742"/>
            </a:xfrm>
            <a:custGeom>
              <a:avLst/>
              <a:gdLst/>
              <a:ahLst/>
              <a:cxnLst/>
              <a:rect l="l" t="t" r="r" b="b"/>
              <a:pathLst>
                <a:path w="3877" h="2845" extrusionOk="0">
                  <a:moveTo>
                    <a:pt x="3876" y="0"/>
                  </a:moveTo>
                  <a:lnTo>
                    <a:pt x="813" y="781"/>
                  </a:lnTo>
                  <a:lnTo>
                    <a:pt x="1719" y="1282"/>
                  </a:lnTo>
                  <a:lnTo>
                    <a:pt x="0" y="2844"/>
                  </a:lnTo>
                  <a:lnTo>
                    <a:pt x="3032" y="2063"/>
                  </a:lnTo>
                  <a:lnTo>
                    <a:pt x="2157" y="1532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2" name="Google Shape;1489;p40">
              <a:extLst>
                <a:ext uri="{FF2B5EF4-FFF2-40B4-BE49-F238E27FC236}">
                  <a16:creationId xmlns:a16="http://schemas.microsoft.com/office/drawing/2014/main" id="{E6A2DE31-8010-966B-8C8E-F191246C01CE}"/>
                </a:ext>
              </a:extLst>
            </p:cNvPr>
            <p:cNvSpPr/>
            <p:nvPr/>
          </p:nvSpPr>
          <p:spPr>
            <a:xfrm>
              <a:off x="3187215" y="2274790"/>
              <a:ext cx="54455" cy="89751"/>
            </a:xfrm>
            <a:custGeom>
              <a:avLst/>
              <a:gdLst/>
              <a:ahLst/>
              <a:cxnLst/>
              <a:rect l="l" t="t" r="r" b="b"/>
              <a:pathLst>
                <a:path w="1063" h="1752" extrusionOk="0">
                  <a:moveTo>
                    <a:pt x="94" y="1"/>
                  </a:moveTo>
                  <a:lnTo>
                    <a:pt x="31" y="63"/>
                  </a:lnTo>
                  <a:lnTo>
                    <a:pt x="0" y="157"/>
                  </a:lnTo>
                  <a:lnTo>
                    <a:pt x="0" y="939"/>
                  </a:lnTo>
                  <a:lnTo>
                    <a:pt x="31" y="1095"/>
                  </a:lnTo>
                  <a:lnTo>
                    <a:pt x="94" y="1220"/>
                  </a:lnTo>
                  <a:lnTo>
                    <a:pt x="156" y="1314"/>
                  </a:lnTo>
                  <a:lnTo>
                    <a:pt x="281" y="1407"/>
                  </a:lnTo>
                  <a:lnTo>
                    <a:pt x="813" y="1720"/>
                  </a:lnTo>
                  <a:lnTo>
                    <a:pt x="907" y="1751"/>
                  </a:lnTo>
                  <a:lnTo>
                    <a:pt x="969" y="1720"/>
                  </a:lnTo>
                  <a:lnTo>
                    <a:pt x="1032" y="1657"/>
                  </a:lnTo>
                  <a:lnTo>
                    <a:pt x="1063" y="1595"/>
                  </a:lnTo>
                  <a:lnTo>
                    <a:pt x="1063" y="782"/>
                  </a:lnTo>
                  <a:lnTo>
                    <a:pt x="1032" y="657"/>
                  </a:lnTo>
                  <a:lnTo>
                    <a:pt x="969" y="501"/>
                  </a:lnTo>
                  <a:lnTo>
                    <a:pt x="907" y="407"/>
                  </a:lnTo>
                  <a:lnTo>
                    <a:pt x="782" y="313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3" name="Google Shape;1490;p40">
              <a:extLst>
                <a:ext uri="{FF2B5EF4-FFF2-40B4-BE49-F238E27FC236}">
                  <a16:creationId xmlns:a16="http://schemas.microsoft.com/office/drawing/2014/main" id="{C88DF26C-D01E-CF77-3915-694E42FD3B8D}"/>
                </a:ext>
              </a:extLst>
            </p:cNvPr>
            <p:cNvSpPr/>
            <p:nvPr/>
          </p:nvSpPr>
          <p:spPr>
            <a:xfrm>
              <a:off x="3187215" y="2377292"/>
              <a:ext cx="54455" cy="89699"/>
            </a:xfrm>
            <a:custGeom>
              <a:avLst/>
              <a:gdLst/>
              <a:ahLst/>
              <a:cxnLst/>
              <a:rect l="l" t="t" r="r" b="b"/>
              <a:pathLst>
                <a:path w="1063" h="1751" extrusionOk="0">
                  <a:moveTo>
                    <a:pt x="156" y="0"/>
                  </a:moveTo>
                  <a:lnTo>
                    <a:pt x="94" y="32"/>
                  </a:lnTo>
                  <a:lnTo>
                    <a:pt x="31" y="94"/>
                  </a:lnTo>
                  <a:lnTo>
                    <a:pt x="0" y="157"/>
                  </a:lnTo>
                  <a:lnTo>
                    <a:pt x="0" y="969"/>
                  </a:lnTo>
                  <a:lnTo>
                    <a:pt x="31" y="1126"/>
                  </a:lnTo>
                  <a:lnTo>
                    <a:pt x="94" y="1251"/>
                  </a:lnTo>
                  <a:lnTo>
                    <a:pt x="156" y="1344"/>
                  </a:lnTo>
                  <a:lnTo>
                    <a:pt x="281" y="1438"/>
                  </a:lnTo>
                  <a:lnTo>
                    <a:pt x="813" y="1751"/>
                  </a:lnTo>
                  <a:lnTo>
                    <a:pt x="969" y="1751"/>
                  </a:lnTo>
                  <a:lnTo>
                    <a:pt x="1032" y="1688"/>
                  </a:lnTo>
                  <a:lnTo>
                    <a:pt x="1063" y="1594"/>
                  </a:lnTo>
                  <a:lnTo>
                    <a:pt x="1063" y="813"/>
                  </a:lnTo>
                  <a:lnTo>
                    <a:pt x="1032" y="657"/>
                  </a:lnTo>
                  <a:lnTo>
                    <a:pt x="969" y="532"/>
                  </a:lnTo>
                  <a:lnTo>
                    <a:pt x="907" y="438"/>
                  </a:lnTo>
                  <a:lnTo>
                    <a:pt x="782" y="344"/>
                  </a:lnTo>
                  <a:lnTo>
                    <a:pt x="250" y="3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74" name="Google Shape;1491;p40">
              <a:extLst>
                <a:ext uri="{FF2B5EF4-FFF2-40B4-BE49-F238E27FC236}">
                  <a16:creationId xmlns:a16="http://schemas.microsoft.com/office/drawing/2014/main" id="{DF27C0D7-BEC0-7EA9-67A9-7EAB4FF8D73A}"/>
                </a:ext>
              </a:extLst>
            </p:cNvPr>
            <p:cNvSpPr/>
            <p:nvPr/>
          </p:nvSpPr>
          <p:spPr>
            <a:xfrm>
              <a:off x="3926963" y="2481381"/>
              <a:ext cx="32068" cy="1024806"/>
            </a:xfrm>
            <a:custGeom>
              <a:avLst/>
              <a:gdLst/>
              <a:ahLst/>
              <a:cxnLst/>
              <a:rect l="l" t="t" r="r" b="b"/>
              <a:pathLst>
                <a:path w="626" h="20005" extrusionOk="0">
                  <a:moveTo>
                    <a:pt x="375" y="0"/>
                  </a:moveTo>
                  <a:lnTo>
                    <a:pt x="250" y="31"/>
                  </a:lnTo>
                  <a:lnTo>
                    <a:pt x="156" y="125"/>
                  </a:lnTo>
                  <a:lnTo>
                    <a:pt x="63" y="219"/>
                  </a:lnTo>
                  <a:lnTo>
                    <a:pt x="0" y="344"/>
                  </a:lnTo>
                  <a:lnTo>
                    <a:pt x="0" y="500"/>
                  </a:lnTo>
                  <a:lnTo>
                    <a:pt x="0" y="19755"/>
                  </a:lnTo>
                  <a:lnTo>
                    <a:pt x="31" y="19880"/>
                  </a:lnTo>
                  <a:lnTo>
                    <a:pt x="125" y="19974"/>
                  </a:lnTo>
                  <a:lnTo>
                    <a:pt x="250" y="20005"/>
                  </a:lnTo>
                  <a:lnTo>
                    <a:pt x="375" y="19974"/>
                  </a:lnTo>
                  <a:lnTo>
                    <a:pt x="469" y="19880"/>
                  </a:lnTo>
                  <a:lnTo>
                    <a:pt x="563" y="19786"/>
                  </a:lnTo>
                  <a:lnTo>
                    <a:pt x="594" y="19661"/>
                  </a:lnTo>
                  <a:lnTo>
                    <a:pt x="625" y="19505"/>
                  </a:lnTo>
                  <a:lnTo>
                    <a:pt x="625" y="250"/>
                  </a:lnTo>
                  <a:lnTo>
                    <a:pt x="594" y="125"/>
                  </a:lnTo>
                  <a:lnTo>
                    <a:pt x="500" y="3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endParaRPr>
            </a:p>
          </p:txBody>
        </p:sp>
      </p:grpSp>
      <p:cxnSp>
        <p:nvCxnSpPr>
          <p:cNvPr id="21" name="Google Shape;1492;p40">
            <a:extLst>
              <a:ext uri="{FF2B5EF4-FFF2-40B4-BE49-F238E27FC236}">
                <a16:creationId xmlns:a16="http://schemas.microsoft.com/office/drawing/2014/main" id="{0F545CDB-18E2-2124-91CA-6BFBB72DE989}"/>
              </a:ext>
            </a:extLst>
          </p:cNvPr>
          <p:cNvCxnSpPr>
            <a:stCxn id="11" idx="3"/>
          </p:cNvCxnSpPr>
          <p:nvPr/>
        </p:nvCxnSpPr>
        <p:spPr>
          <a:xfrm>
            <a:off x="3904087" y="2686351"/>
            <a:ext cx="1059900" cy="71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1493;p40">
            <a:extLst>
              <a:ext uri="{FF2B5EF4-FFF2-40B4-BE49-F238E27FC236}">
                <a16:creationId xmlns:a16="http://schemas.microsoft.com/office/drawing/2014/main" id="{D54BF12A-9431-5B15-3C4B-3EC79D542DC3}"/>
              </a:ext>
            </a:extLst>
          </p:cNvPr>
          <p:cNvCxnSpPr/>
          <p:nvPr/>
        </p:nvCxnSpPr>
        <p:spPr>
          <a:xfrm flipH="1">
            <a:off x="7220937" y="2687138"/>
            <a:ext cx="1049100" cy="5586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1494;p40">
            <a:extLst>
              <a:ext uri="{FF2B5EF4-FFF2-40B4-BE49-F238E27FC236}">
                <a16:creationId xmlns:a16="http://schemas.microsoft.com/office/drawing/2014/main" id="{22DDB8D0-CCE6-E8A3-8182-AE6651E01604}"/>
              </a:ext>
            </a:extLst>
          </p:cNvPr>
          <p:cNvCxnSpPr>
            <a:stCxn id="13" idx="3"/>
          </p:cNvCxnSpPr>
          <p:nvPr/>
        </p:nvCxnSpPr>
        <p:spPr>
          <a:xfrm>
            <a:off x="3899787" y="4319211"/>
            <a:ext cx="1361400" cy="364800"/>
          </a:xfrm>
          <a:prstGeom prst="bentConnector3">
            <a:avLst>
              <a:gd name="adj1" fmla="val 2795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" name="Google Shape;1495;p40">
            <a:extLst>
              <a:ext uri="{FF2B5EF4-FFF2-40B4-BE49-F238E27FC236}">
                <a16:creationId xmlns:a16="http://schemas.microsoft.com/office/drawing/2014/main" id="{C4EA90A2-5CA4-C384-2F36-01C3F263570B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6833940" y="4319218"/>
            <a:ext cx="1436097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1195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사각형: 둥근 대각선 방향 모서리 131">
            <a:extLst>
              <a:ext uri="{FF2B5EF4-FFF2-40B4-BE49-F238E27FC236}">
                <a16:creationId xmlns:a16="http://schemas.microsoft.com/office/drawing/2014/main" id="{29FA472F-0364-106A-6EDD-6F7EA5EA44AA}"/>
              </a:ext>
            </a:extLst>
          </p:cNvPr>
          <p:cNvSpPr/>
          <p:nvPr/>
        </p:nvSpPr>
        <p:spPr>
          <a:xfrm>
            <a:off x="1360787" y="5253216"/>
            <a:ext cx="9678625" cy="1063048"/>
          </a:xfrm>
          <a:prstGeom prst="round2DiagRect">
            <a:avLst/>
          </a:prstGeom>
          <a:solidFill>
            <a:srgbClr val="DDF0C8"/>
          </a:solidFill>
          <a:ln>
            <a:solidFill>
              <a:srgbClr val="A9D18E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용인시의 경우 인구의 지속적인 증가로 인해 기존 내연기관 차량을 주차할 공간조차 부족</a:t>
            </a:r>
            <a:r>
              <a:rPr kumimoji="0" lang="en-US" altLang="ko-KR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이에 더해 전기차 전환까지 단기간에 이루어짐에 따라 차량 수요의 급격한 증가 불가피 </a:t>
            </a: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용인시 전기차 충전소 최적 입지 선정 필요</a:t>
            </a:r>
            <a:endParaRPr kumimoji="0" lang="en-US" altLang="ko-KR" sz="14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01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분석 배경</a:t>
            </a:r>
          </a:p>
        </p:txBody>
      </p:sp>
      <p:sp>
        <p:nvSpPr>
          <p:cNvPr id="3" name="Google Shape;1727;p43">
            <a:extLst>
              <a:ext uri="{FF2B5EF4-FFF2-40B4-BE49-F238E27FC236}">
                <a16:creationId xmlns:a16="http://schemas.microsoft.com/office/drawing/2014/main" id="{8FC36E35-F592-A2FE-7134-36D82CD26D6A}"/>
              </a:ext>
            </a:extLst>
          </p:cNvPr>
          <p:cNvSpPr/>
          <p:nvPr/>
        </p:nvSpPr>
        <p:spPr>
          <a:xfrm>
            <a:off x="8811989" y="2210873"/>
            <a:ext cx="2142150" cy="71183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Fira Sans"/>
              </a:rPr>
              <a:t>전기차 수요 증가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Fira Sans"/>
            </a:endParaRPr>
          </a:p>
        </p:txBody>
      </p:sp>
      <p:cxnSp>
        <p:nvCxnSpPr>
          <p:cNvPr id="4" name="Google Shape;1728;p43">
            <a:extLst>
              <a:ext uri="{FF2B5EF4-FFF2-40B4-BE49-F238E27FC236}">
                <a16:creationId xmlns:a16="http://schemas.microsoft.com/office/drawing/2014/main" id="{EE3139AA-4B01-5024-3B01-E1981C3FAE7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8033551" y="2555880"/>
            <a:ext cx="778438" cy="1091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730;p43">
            <a:extLst>
              <a:ext uri="{FF2B5EF4-FFF2-40B4-BE49-F238E27FC236}">
                <a16:creationId xmlns:a16="http://schemas.microsoft.com/office/drawing/2014/main" id="{EAF3B485-8963-C882-0970-B7301E9E8C86}"/>
              </a:ext>
            </a:extLst>
          </p:cNvPr>
          <p:cNvSpPr/>
          <p:nvPr/>
        </p:nvSpPr>
        <p:spPr>
          <a:xfrm>
            <a:off x="8811988" y="3927308"/>
            <a:ext cx="2227423" cy="72990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 Medium"/>
              </a:rPr>
              <a:t>전기차 충전소 공급 확대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Fira Sans"/>
              <a:sym typeface="Fira Sans Medium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Fira Sans"/>
                <a:sym typeface="Fira Sans Medium"/>
              </a:rPr>
              <a:t>필요성 증대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Fira Sans"/>
              <a:sym typeface="Fira Sans Medium"/>
            </a:endParaRPr>
          </a:p>
        </p:txBody>
      </p:sp>
      <p:cxnSp>
        <p:nvCxnSpPr>
          <p:cNvPr id="7" name="Google Shape;1731;p43">
            <a:extLst>
              <a:ext uri="{FF2B5EF4-FFF2-40B4-BE49-F238E27FC236}">
                <a16:creationId xmlns:a16="http://schemas.microsoft.com/office/drawing/2014/main" id="{5DAE0088-40AB-D9AF-89D4-EAA305FCFBD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178814" y="4289845"/>
            <a:ext cx="633174" cy="241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1742;p43">
            <a:extLst>
              <a:ext uri="{FF2B5EF4-FFF2-40B4-BE49-F238E27FC236}">
                <a16:creationId xmlns:a16="http://schemas.microsoft.com/office/drawing/2014/main" id="{B455781B-9968-A7C1-A035-7FEDF56E18E2}"/>
              </a:ext>
            </a:extLst>
          </p:cNvPr>
          <p:cNvSpPr/>
          <p:nvPr/>
        </p:nvSpPr>
        <p:spPr>
          <a:xfrm>
            <a:off x="4687375" y="2115637"/>
            <a:ext cx="3532894" cy="87683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" name="Google Shape;1729;p43">
            <a:extLst>
              <a:ext uri="{FF2B5EF4-FFF2-40B4-BE49-F238E27FC236}">
                <a16:creationId xmlns:a16="http://schemas.microsoft.com/office/drawing/2014/main" id="{C977ED37-E41A-0237-B6E1-608CD1D72E47}"/>
              </a:ext>
            </a:extLst>
          </p:cNvPr>
          <p:cNvSpPr/>
          <p:nvPr/>
        </p:nvSpPr>
        <p:spPr>
          <a:xfrm>
            <a:off x="4823815" y="2189100"/>
            <a:ext cx="3229401" cy="72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자동차 업계 및 정부를 주체로 하는 전기차 전환 정책에 따라 향후      지속적인 전기차 수요 증가 예상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cxnSp>
        <p:nvCxnSpPr>
          <p:cNvPr id="81" name="Google Shape;1743;p43">
            <a:extLst>
              <a:ext uri="{FF2B5EF4-FFF2-40B4-BE49-F238E27FC236}">
                <a16:creationId xmlns:a16="http://schemas.microsoft.com/office/drawing/2014/main" id="{CE136C16-E72C-807E-C0B4-84822FAF908D}"/>
              </a:ext>
            </a:extLst>
          </p:cNvPr>
          <p:cNvCxnSpPr>
            <a:cxnSpLocks/>
          </p:cNvCxnSpPr>
          <p:nvPr/>
        </p:nvCxnSpPr>
        <p:spPr>
          <a:xfrm flipV="1">
            <a:off x="2739627" y="2451571"/>
            <a:ext cx="1947736" cy="89163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1744;p43">
            <a:extLst>
              <a:ext uri="{FF2B5EF4-FFF2-40B4-BE49-F238E27FC236}">
                <a16:creationId xmlns:a16="http://schemas.microsoft.com/office/drawing/2014/main" id="{FB2FAB40-C97D-410D-16D5-B782C9E17CE7}"/>
              </a:ext>
            </a:extLst>
          </p:cNvPr>
          <p:cNvSpPr/>
          <p:nvPr/>
        </p:nvSpPr>
        <p:spPr>
          <a:xfrm>
            <a:off x="4442012" y="2115637"/>
            <a:ext cx="878525" cy="88423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7" name="Google Shape;1745;p43">
            <a:extLst>
              <a:ext uri="{FF2B5EF4-FFF2-40B4-BE49-F238E27FC236}">
                <a16:creationId xmlns:a16="http://schemas.microsoft.com/office/drawing/2014/main" id="{E95945DD-42D8-8007-FDA3-A8D11DF1CC9E}"/>
              </a:ext>
            </a:extLst>
          </p:cNvPr>
          <p:cNvCxnSpPr>
            <a:cxnSpLocks/>
          </p:cNvCxnSpPr>
          <p:nvPr/>
        </p:nvCxnSpPr>
        <p:spPr>
          <a:xfrm>
            <a:off x="2970684" y="3868962"/>
            <a:ext cx="1612204" cy="419203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1751;p43">
            <a:extLst>
              <a:ext uri="{FF2B5EF4-FFF2-40B4-BE49-F238E27FC236}">
                <a16:creationId xmlns:a16="http://schemas.microsoft.com/office/drawing/2014/main" id="{3971391C-1D2C-3A8F-0566-A67A001979E1}"/>
              </a:ext>
            </a:extLst>
          </p:cNvPr>
          <p:cNvSpPr/>
          <p:nvPr/>
        </p:nvSpPr>
        <p:spPr>
          <a:xfrm>
            <a:off x="1981200" y="2495469"/>
            <a:ext cx="2073000" cy="2137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6" name="Google Shape;1752;p43">
            <a:extLst>
              <a:ext uri="{FF2B5EF4-FFF2-40B4-BE49-F238E27FC236}">
                <a16:creationId xmlns:a16="http://schemas.microsoft.com/office/drawing/2014/main" id="{280C918F-C190-65AC-22A4-961C1F840C31}"/>
              </a:ext>
            </a:extLst>
          </p:cNvPr>
          <p:cNvGrpSpPr/>
          <p:nvPr/>
        </p:nvGrpSpPr>
        <p:grpSpPr>
          <a:xfrm>
            <a:off x="2441980" y="2938791"/>
            <a:ext cx="1151449" cy="1251155"/>
            <a:chOff x="812279" y="3417166"/>
            <a:chExt cx="548597" cy="596669"/>
          </a:xfrm>
        </p:grpSpPr>
        <p:sp>
          <p:nvSpPr>
            <p:cNvPr id="97" name="Google Shape;1753;p43">
              <a:extLst>
                <a:ext uri="{FF2B5EF4-FFF2-40B4-BE49-F238E27FC236}">
                  <a16:creationId xmlns:a16="http://schemas.microsoft.com/office/drawing/2014/main" id="{656B89AB-8659-0B6B-504C-BEEB4B426098}"/>
                </a:ext>
              </a:extLst>
            </p:cNvPr>
            <p:cNvSpPr/>
            <p:nvPr/>
          </p:nvSpPr>
          <p:spPr>
            <a:xfrm>
              <a:off x="873433" y="3453870"/>
              <a:ext cx="269933" cy="226964"/>
            </a:xfrm>
            <a:custGeom>
              <a:avLst/>
              <a:gdLst/>
              <a:ahLst/>
              <a:cxnLst/>
              <a:rect l="l" t="t" r="r" b="b"/>
              <a:pathLst>
                <a:path w="28504" h="23954" extrusionOk="0">
                  <a:moveTo>
                    <a:pt x="3844" y="16205"/>
                  </a:moveTo>
                  <a:lnTo>
                    <a:pt x="3844" y="18234"/>
                  </a:lnTo>
                  <a:lnTo>
                    <a:pt x="1845" y="18234"/>
                  </a:lnTo>
                  <a:lnTo>
                    <a:pt x="1845" y="16205"/>
                  </a:lnTo>
                  <a:close/>
                  <a:moveTo>
                    <a:pt x="7687" y="16205"/>
                  </a:moveTo>
                  <a:lnTo>
                    <a:pt x="7687" y="18234"/>
                  </a:lnTo>
                  <a:lnTo>
                    <a:pt x="5689" y="18234"/>
                  </a:lnTo>
                  <a:lnTo>
                    <a:pt x="5689" y="16205"/>
                  </a:lnTo>
                  <a:close/>
                  <a:moveTo>
                    <a:pt x="11531" y="16205"/>
                  </a:moveTo>
                  <a:lnTo>
                    <a:pt x="11531" y="18234"/>
                  </a:lnTo>
                  <a:lnTo>
                    <a:pt x="9532" y="18234"/>
                  </a:lnTo>
                  <a:lnTo>
                    <a:pt x="9532" y="16205"/>
                  </a:lnTo>
                  <a:close/>
                  <a:moveTo>
                    <a:pt x="3844" y="20079"/>
                  </a:moveTo>
                  <a:lnTo>
                    <a:pt x="3844" y="22108"/>
                  </a:lnTo>
                  <a:lnTo>
                    <a:pt x="1845" y="22108"/>
                  </a:lnTo>
                  <a:lnTo>
                    <a:pt x="1845" y="20079"/>
                  </a:lnTo>
                  <a:close/>
                  <a:moveTo>
                    <a:pt x="7687" y="20079"/>
                  </a:moveTo>
                  <a:lnTo>
                    <a:pt x="7687" y="22108"/>
                  </a:lnTo>
                  <a:lnTo>
                    <a:pt x="5689" y="22108"/>
                  </a:lnTo>
                  <a:lnTo>
                    <a:pt x="5689" y="20079"/>
                  </a:lnTo>
                  <a:close/>
                  <a:moveTo>
                    <a:pt x="11531" y="20079"/>
                  </a:moveTo>
                  <a:lnTo>
                    <a:pt x="11531" y="22108"/>
                  </a:lnTo>
                  <a:lnTo>
                    <a:pt x="9532" y="22108"/>
                  </a:lnTo>
                  <a:lnTo>
                    <a:pt x="9532" y="20079"/>
                  </a:lnTo>
                  <a:close/>
                  <a:moveTo>
                    <a:pt x="26659" y="16205"/>
                  </a:moveTo>
                  <a:lnTo>
                    <a:pt x="26659" y="22108"/>
                  </a:lnTo>
                  <a:lnTo>
                    <a:pt x="13376" y="22108"/>
                  </a:lnTo>
                  <a:lnTo>
                    <a:pt x="13376" y="19157"/>
                  </a:lnTo>
                  <a:lnTo>
                    <a:pt x="13376" y="16205"/>
                  </a:lnTo>
                  <a:close/>
                  <a:moveTo>
                    <a:pt x="5074" y="0"/>
                  </a:moveTo>
                  <a:lnTo>
                    <a:pt x="4551" y="31"/>
                  </a:lnTo>
                  <a:lnTo>
                    <a:pt x="4059" y="93"/>
                  </a:lnTo>
                  <a:lnTo>
                    <a:pt x="3567" y="246"/>
                  </a:lnTo>
                  <a:lnTo>
                    <a:pt x="3106" y="400"/>
                  </a:lnTo>
                  <a:lnTo>
                    <a:pt x="2675" y="615"/>
                  </a:lnTo>
                  <a:lnTo>
                    <a:pt x="2245" y="861"/>
                  </a:lnTo>
                  <a:lnTo>
                    <a:pt x="1845" y="1169"/>
                  </a:lnTo>
                  <a:lnTo>
                    <a:pt x="1476" y="1507"/>
                  </a:lnTo>
                  <a:lnTo>
                    <a:pt x="1169" y="1845"/>
                  </a:lnTo>
                  <a:lnTo>
                    <a:pt x="861" y="2245"/>
                  </a:lnTo>
                  <a:lnTo>
                    <a:pt x="615" y="2676"/>
                  </a:lnTo>
                  <a:lnTo>
                    <a:pt x="400" y="3106"/>
                  </a:lnTo>
                  <a:lnTo>
                    <a:pt x="215" y="3567"/>
                  </a:lnTo>
                  <a:lnTo>
                    <a:pt x="92" y="4059"/>
                  </a:lnTo>
                  <a:lnTo>
                    <a:pt x="31" y="4582"/>
                  </a:lnTo>
                  <a:lnTo>
                    <a:pt x="0" y="5074"/>
                  </a:lnTo>
                  <a:lnTo>
                    <a:pt x="0" y="22477"/>
                  </a:lnTo>
                  <a:lnTo>
                    <a:pt x="31" y="22785"/>
                  </a:lnTo>
                  <a:lnTo>
                    <a:pt x="123" y="23062"/>
                  </a:lnTo>
                  <a:lnTo>
                    <a:pt x="246" y="23308"/>
                  </a:lnTo>
                  <a:lnTo>
                    <a:pt x="431" y="23523"/>
                  </a:lnTo>
                  <a:lnTo>
                    <a:pt x="646" y="23677"/>
                  </a:lnTo>
                  <a:lnTo>
                    <a:pt x="892" y="23830"/>
                  </a:lnTo>
                  <a:lnTo>
                    <a:pt x="1169" y="23923"/>
                  </a:lnTo>
                  <a:lnTo>
                    <a:pt x="1445" y="23953"/>
                  </a:lnTo>
                  <a:lnTo>
                    <a:pt x="27059" y="23953"/>
                  </a:lnTo>
                  <a:lnTo>
                    <a:pt x="27335" y="23923"/>
                  </a:lnTo>
                  <a:lnTo>
                    <a:pt x="27612" y="23830"/>
                  </a:lnTo>
                  <a:lnTo>
                    <a:pt x="27858" y="23677"/>
                  </a:lnTo>
                  <a:lnTo>
                    <a:pt x="28073" y="23523"/>
                  </a:lnTo>
                  <a:lnTo>
                    <a:pt x="28258" y="23308"/>
                  </a:lnTo>
                  <a:lnTo>
                    <a:pt x="28411" y="23062"/>
                  </a:lnTo>
                  <a:lnTo>
                    <a:pt x="28473" y="22785"/>
                  </a:lnTo>
                  <a:lnTo>
                    <a:pt x="28504" y="22477"/>
                  </a:lnTo>
                  <a:lnTo>
                    <a:pt x="28504" y="5074"/>
                  </a:lnTo>
                  <a:lnTo>
                    <a:pt x="28473" y="4582"/>
                  </a:lnTo>
                  <a:lnTo>
                    <a:pt x="28411" y="4059"/>
                  </a:lnTo>
                  <a:lnTo>
                    <a:pt x="28289" y="3567"/>
                  </a:lnTo>
                  <a:lnTo>
                    <a:pt x="28104" y="3106"/>
                  </a:lnTo>
                  <a:lnTo>
                    <a:pt x="27889" y="2676"/>
                  </a:lnTo>
                  <a:lnTo>
                    <a:pt x="27643" y="2245"/>
                  </a:lnTo>
                  <a:lnTo>
                    <a:pt x="27366" y="1845"/>
                  </a:lnTo>
                  <a:lnTo>
                    <a:pt x="27028" y="1507"/>
                  </a:lnTo>
                  <a:lnTo>
                    <a:pt x="26659" y="1169"/>
                  </a:lnTo>
                  <a:lnTo>
                    <a:pt x="26259" y="861"/>
                  </a:lnTo>
                  <a:lnTo>
                    <a:pt x="25859" y="615"/>
                  </a:lnTo>
                  <a:lnTo>
                    <a:pt x="25398" y="400"/>
                  </a:lnTo>
                  <a:lnTo>
                    <a:pt x="24937" y="246"/>
                  </a:lnTo>
                  <a:lnTo>
                    <a:pt x="24445" y="93"/>
                  </a:lnTo>
                  <a:lnTo>
                    <a:pt x="23953" y="31"/>
                  </a:lnTo>
                  <a:lnTo>
                    <a:pt x="23430" y="0"/>
                  </a:lnTo>
                  <a:lnTo>
                    <a:pt x="16420" y="0"/>
                  </a:lnTo>
                  <a:lnTo>
                    <a:pt x="16235" y="31"/>
                  </a:lnTo>
                  <a:lnTo>
                    <a:pt x="16051" y="62"/>
                  </a:lnTo>
                  <a:lnTo>
                    <a:pt x="15897" y="154"/>
                  </a:lnTo>
                  <a:lnTo>
                    <a:pt x="15743" y="277"/>
                  </a:lnTo>
                  <a:lnTo>
                    <a:pt x="15651" y="400"/>
                  </a:lnTo>
                  <a:lnTo>
                    <a:pt x="15559" y="554"/>
                  </a:lnTo>
                  <a:lnTo>
                    <a:pt x="15497" y="738"/>
                  </a:lnTo>
                  <a:lnTo>
                    <a:pt x="15497" y="923"/>
                  </a:lnTo>
                  <a:lnTo>
                    <a:pt x="15497" y="1107"/>
                  </a:lnTo>
                  <a:lnTo>
                    <a:pt x="15559" y="1292"/>
                  </a:lnTo>
                  <a:lnTo>
                    <a:pt x="15651" y="1446"/>
                  </a:lnTo>
                  <a:lnTo>
                    <a:pt x="15743" y="1569"/>
                  </a:lnTo>
                  <a:lnTo>
                    <a:pt x="15897" y="1692"/>
                  </a:lnTo>
                  <a:lnTo>
                    <a:pt x="16051" y="1784"/>
                  </a:lnTo>
                  <a:lnTo>
                    <a:pt x="16235" y="1815"/>
                  </a:lnTo>
                  <a:lnTo>
                    <a:pt x="16420" y="1845"/>
                  </a:lnTo>
                  <a:lnTo>
                    <a:pt x="23430" y="1845"/>
                  </a:lnTo>
                  <a:lnTo>
                    <a:pt x="23769" y="1876"/>
                  </a:lnTo>
                  <a:lnTo>
                    <a:pt x="24076" y="1907"/>
                  </a:lnTo>
                  <a:lnTo>
                    <a:pt x="24383" y="1999"/>
                  </a:lnTo>
                  <a:lnTo>
                    <a:pt x="24691" y="2091"/>
                  </a:lnTo>
                  <a:lnTo>
                    <a:pt x="24968" y="2245"/>
                  </a:lnTo>
                  <a:lnTo>
                    <a:pt x="25244" y="2399"/>
                  </a:lnTo>
                  <a:lnTo>
                    <a:pt x="25490" y="2583"/>
                  </a:lnTo>
                  <a:lnTo>
                    <a:pt x="25706" y="2799"/>
                  </a:lnTo>
                  <a:lnTo>
                    <a:pt x="25921" y="3014"/>
                  </a:lnTo>
                  <a:lnTo>
                    <a:pt x="26105" y="3290"/>
                  </a:lnTo>
                  <a:lnTo>
                    <a:pt x="26290" y="3536"/>
                  </a:lnTo>
                  <a:lnTo>
                    <a:pt x="26413" y="3813"/>
                  </a:lnTo>
                  <a:lnTo>
                    <a:pt x="26536" y="4121"/>
                  </a:lnTo>
                  <a:lnTo>
                    <a:pt x="26597" y="4428"/>
                  </a:lnTo>
                  <a:lnTo>
                    <a:pt x="26659" y="4766"/>
                  </a:lnTo>
                  <a:lnTo>
                    <a:pt x="26659" y="5074"/>
                  </a:lnTo>
                  <a:lnTo>
                    <a:pt x="26659" y="14360"/>
                  </a:lnTo>
                  <a:lnTo>
                    <a:pt x="1845" y="14360"/>
                  </a:lnTo>
                  <a:lnTo>
                    <a:pt x="1845" y="5074"/>
                  </a:lnTo>
                  <a:lnTo>
                    <a:pt x="1876" y="4766"/>
                  </a:lnTo>
                  <a:lnTo>
                    <a:pt x="1907" y="4428"/>
                  </a:lnTo>
                  <a:lnTo>
                    <a:pt x="1999" y="4121"/>
                  </a:lnTo>
                  <a:lnTo>
                    <a:pt x="2091" y="3813"/>
                  </a:lnTo>
                  <a:lnTo>
                    <a:pt x="2245" y="3536"/>
                  </a:lnTo>
                  <a:lnTo>
                    <a:pt x="2398" y="3290"/>
                  </a:lnTo>
                  <a:lnTo>
                    <a:pt x="2583" y="3014"/>
                  </a:lnTo>
                  <a:lnTo>
                    <a:pt x="2798" y="2799"/>
                  </a:lnTo>
                  <a:lnTo>
                    <a:pt x="3013" y="2583"/>
                  </a:lnTo>
                  <a:lnTo>
                    <a:pt x="3259" y="2399"/>
                  </a:lnTo>
                  <a:lnTo>
                    <a:pt x="3536" y="2245"/>
                  </a:lnTo>
                  <a:lnTo>
                    <a:pt x="3813" y="2091"/>
                  </a:lnTo>
                  <a:lnTo>
                    <a:pt x="4120" y="1999"/>
                  </a:lnTo>
                  <a:lnTo>
                    <a:pt x="4428" y="1907"/>
                  </a:lnTo>
                  <a:lnTo>
                    <a:pt x="4766" y="1876"/>
                  </a:lnTo>
                  <a:lnTo>
                    <a:pt x="5074" y="1845"/>
                  </a:lnTo>
                  <a:lnTo>
                    <a:pt x="12115" y="1845"/>
                  </a:lnTo>
                  <a:lnTo>
                    <a:pt x="12299" y="1815"/>
                  </a:lnTo>
                  <a:lnTo>
                    <a:pt x="12453" y="1784"/>
                  </a:lnTo>
                  <a:lnTo>
                    <a:pt x="12607" y="1692"/>
                  </a:lnTo>
                  <a:lnTo>
                    <a:pt x="12761" y="1569"/>
                  </a:lnTo>
                  <a:lnTo>
                    <a:pt x="12884" y="1446"/>
                  </a:lnTo>
                  <a:lnTo>
                    <a:pt x="12945" y="1292"/>
                  </a:lnTo>
                  <a:lnTo>
                    <a:pt x="13007" y="1107"/>
                  </a:lnTo>
                  <a:lnTo>
                    <a:pt x="13037" y="923"/>
                  </a:lnTo>
                  <a:lnTo>
                    <a:pt x="13007" y="738"/>
                  </a:lnTo>
                  <a:lnTo>
                    <a:pt x="12945" y="554"/>
                  </a:lnTo>
                  <a:lnTo>
                    <a:pt x="12884" y="400"/>
                  </a:lnTo>
                  <a:lnTo>
                    <a:pt x="12761" y="277"/>
                  </a:lnTo>
                  <a:lnTo>
                    <a:pt x="12607" y="154"/>
                  </a:lnTo>
                  <a:lnTo>
                    <a:pt x="12453" y="62"/>
                  </a:lnTo>
                  <a:lnTo>
                    <a:pt x="12299" y="31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754;p43">
              <a:extLst>
                <a:ext uri="{FF2B5EF4-FFF2-40B4-BE49-F238E27FC236}">
                  <a16:creationId xmlns:a16="http://schemas.microsoft.com/office/drawing/2014/main" id="{6DDE529C-1E24-67FB-9C62-7CA7FC7112F5}"/>
                </a:ext>
              </a:extLst>
            </p:cNvPr>
            <p:cNvSpPr/>
            <p:nvPr/>
          </p:nvSpPr>
          <p:spPr>
            <a:xfrm>
              <a:off x="1017579" y="3626630"/>
              <a:ext cx="86196" cy="17491"/>
            </a:xfrm>
            <a:custGeom>
              <a:avLst/>
              <a:gdLst/>
              <a:ahLst/>
              <a:cxnLst/>
              <a:rect l="l" t="t" r="r" b="b"/>
              <a:pathLst>
                <a:path w="9102" h="1846" extrusionOk="0">
                  <a:moveTo>
                    <a:pt x="738" y="0"/>
                  </a:moveTo>
                  <a:lnTo>
                    <a:pt x="585" y="62"/>
                  </a:lnTo>
                  <a:lnTo>
                    <a:pt x="431" y="154"/>
                  </a:lnTo>
                  <a:lnTo>
                    <a:pt x="277" y="277"/>
                  </a:lnTo>
                  <a:lnTo>
                    <a:pt x="185" y="400"/>
                  </a:lnTo>
                  <a:lnTo>
                    <a:pt x="93" y="554"/>
                  </a:lnTo>
                  <a:lnTo>
                    <a:pt x="31" y="738"/>
                  </a:lnTo>
                  <a:lnTo>
                    <a:pt x="1" y="923"/>
                  </a:lnTo>
                  <a:lnTo>
                    <a:pt x="31" y="1107"/>
                  </a:lnTo>
                  <a:lnTo>
                    <a:pt x="93" y="1261"/>
                  </a:lnTo>
                  <a:lnTo>
                    <a:pt x="185" y="1445"/>
                  </a:lnTo>
                  <a:lnTo>
                    <a:pt x="277" y="1568"/>
                  </a:lnTo>
                  <a:lnTo>
                    <a:pt x="431" y="1691"/>
                  </a:lnTo>
                  <a:lnTo>
                    <a:pt x="585" y="1753"/>
                  </a:lnTo>
                  <a:lnTo>
                    <a:pt x="738" y="1814"/>
                  </a:lnTo>
                  <a:lnTo>
                    <a:pt x="923" y="1845"/>
                  </a:lnTo>
                  <a:lnTo>
                    <a:pt x="8180" y="1845"/>
                  </a:lnTo>
                  <a:lnTo>
                    <a:pt x="8395" y="1814"/>
                  </a:lnTo>
                  <a:lnTo>
                    <a:pt x="8549" y="1753"/>
                  </a:lnTo>
                  <a:lnTo>
                    <a:pt x="8702" y="1691"/>
                  </a:lnTo>
                  <a:lnTo>
                    <a:pt x="8856" y="1568"/>
                  </a:lnTo>
                  <a:lnTo>
                    <a:pt x="8948" y="1445"/>
                  </a:lnTo>
                  <a:lnTo>
                    <a:pt x="9040" y="1261"/>
                  </a:lnTo>
                  <a:lnTo>
                    <a:pt x="9102" y="1107"/>
                  </a:lnTo>
                  <a:lnTo>
                    <a:pt x="9102" y="923"/>
                  </a:lnTo>
                  <a:lnTo>
                    <a:pt x="9102" y="738"/>
                  </a:lnTo>
                  <a:lnTo>
                    <a:pt x="9040" y="554"/>
                  </a:lnTo>
                  <a:lnTo>
                    <a:pt x="8948" y="400"/>
                  </a:lnTo>
                  <a:lnTo>
                    <a:pt x="8856" y="277"/>
                  </a:lnTo>
                  <a:lnTo>
                    <a:pt x="8702" y="154"/>
                  </a:lnTo>
                  <a:lnTo>
                    <a:pt x="8549" y="62"/>
                  </a:lnTo>
                  <a:lnTo>
                    <a:pt x="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755;p43">
              <a:extLst>
                <a:ext uri="{FF2B5EF4-FFF2-40B4-BE49-F238E27FC236}">
                  <a16:creationId xmlns:a16="http://schemas.microsoft.com/office/drawing/2014/main" id="{5E942C7C-BAAE-E538-E6FA-4116C4481D6A}"/>
                </a:ext>
              </a:extLst>
            </p:cNvPr>
            <p:cNvSpPr/>
            <p:nvPr/>
          </p:nvSpPr>
          <p:spPr>
            <a:xfrm>
              <a:off x="906041" y="3485042"/>
              <a:ext cx="204713" cy="91197"/>
            </a:xfrm>
            <a:custGeom>
              <a:avLst/>
              <a:gdLst/>
              <a:ahLst/>
              <a:cxnLst/>
              <a:rect l="l" t="t" r="r" b="b"/>
              <a:pathLst>
                <a:path w="21617" h="9625" extrusionOk="0">
                  <a:moveTo>
                    <a:pt x="19772" y="1845"/>
                  </a:moveTo>
                  <a:lnTo>
                    <a:pt x="19772" y="7780"/>
                  </a:lnTo>
                  <a:lnTo>
                    <a:pt x="1846" y="7780"/>
                  </a:lnTo>
                  <a:lnTo>
                    <a:pt x="1846" y="1845"/>
                  </a:lnTo>
                  <a:close/>
                  <a:moveTo>
                    <a:pt x="1538" y="0"/>
                  </a:moveTo>
                  <a:lnTo>
                    <a:pt x="1231" y="31"/>
                  </a:lnTo>
                  <a:lnTo>
                    <a:pt x="954" y="123"/>
                  </a:lnTo>
                  <a:lnTo>
                    <a:pt x="677" y="246"/>
                  </a:lnTo>
                  <a:lnTo>
                    <a:pt x="462" y="462"/>
                  </a:lnTo>
                  <a:lnTo>
                    <a:pt x="278" y="677"/>
                  </a:lnTo>
                  <a:lnTo>
                    <a:pt x="124" y="923"/>
                  </a:lnTo>
                  <a:lnTo>
                    <a:pt x="32" y="1230"/>
                  </a:lnTo>
                  <a:lnTo>
                    <a:pt x="1" y="1538"/>
                  </a:lnTo>
                  <a:lnTo>
                    <a:pt x="1" y="8118"/>
                  </a:lnTo>
                  <a:lnTo>
                    <a:pt x="32" y="8426"/>
                  </a:lnTo>
                  <a:lnTo>
                    <a:pt x="124" y="8702"/>
                  </a:lnTo>
                  <a:lnTo>
                    <a:pt x="278" y="8948"/>
                  </a:lnTo>
                  <a:lnTo>
                    <a:pt x="462" y="9194"/>
                  </a:lnTo>
                  <a:lnTo>
                    <a:pt x="677" y="9379"/>
                  </a:lnTo>
                  <a:lnTo>
                    <a:pt x="954" y="9502"/>
                  </a:lnTo>
                  <a:lnTo>
                    <a:pt x="1231" y="9594"/>
                  </a:lnTo>
                  <a:lnTo>
                    <a:pt x="1538" y="9625"/>
                  </a:lnTo>
                  <a:lnTo>
                    <a:pt x="20080" y="9625"/>
                  </a:lnTo>
                  <a:lnTo>
                    <a:pt x="20387" y="9594"/>
                  </a:lnTo>
                  <a:lnTo>
                    <a:pt x="20694" y="9502"/>
                  </a:lnTo>
                  <a:lnTo>
                    <a:pt x="20940" y="9379"/>
                  </a:lnTo>
                  <a:lnTo>
                    <a:pt x="21156" y="9194"/>
                  </a:lnTo>
                  <a:lnTo>
                    <a:pt x="21371" y="8948"/>
                  </a:lnTo>
                  <a:lnTo>
                    <a:pt x="21494" y="8702"/>
                  </a:lnTo>
                  <a:lnTo>
                    <a:pt x="21586" y="8426"/>
                  </a:lnTo>
                  <a:lnTo>
                    <a:pt x="21617" y="8118"/>
                  </a:lnTo>
                  <a:lnTo>
                    <a:pt x="21617" y="1538"/>
                  </a:lnTo>
                  <a:lnTo>
                    <a:pt x="21586" y="1230"/>
                  </a:lnTo>
                  <a:lnTo>
                    <a:pt x="21494" y="923"/>
                  </a:lnTo>
                  <a:lnTo>
                    <a:pt x="21371" y="677"/>
                  </a:lnTo>
                  <a:lnTo>
                    <a:pt x="21156" y="462"/>
                  </a:lnTo>
                  <a:lnTo>
                    <a:pt x="20940" y="246"/>
                  </a:lnTo>
                  <a:lnTo>
                    <a:pt x="20694" y="123"/>
                  </a:lnTo>
                  <a:lnTo>
                    <a:pt x="20387" y="31"/>
                  </a:lnTo>
                  <a:lnTo>
                    <a:pt x="20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756;p43">
              <a:extLst>
                <a:ext uri="{FF2B5EF4-FFF2-40B4-BE49-F238E27FC236}">
                  <a16:creationId xmlns:a16="http://schemas.microsoft.com/office/drawing/2014/main" id="{387ADCA9-9D19-17EB-3D71-474AB5A609ED}"/>
                </a:ext>
              </a:extLst>
            </p:cNvPr>
            <p:cNvSpPr/>
            <p:nvPr/>
          </p:nvSpPr>
          <p:spPr>
            <a:xfrm>
              <a:off x="954096" y="3728008"/>
              <a:ext cx="110079" cy="174520"/>
            </a:xfrm>
            <a:custGeom>
              <a:avLst/>
              <a:gdLst/>
              <a:ahLst/>
              <a:cxnLst/>
              <a:rect l="l" t="t" r="r" b="b"/>
              <a:pathLst>
                <a:path w="11624" h="18419" extrusionOk="0">
                  <a:moveTo>
                    <a:pt x="6581" y="3567"/>
                  </a:moveTo>
                  <a:lnTo>
                    <a:pt x="6027" y="7688"/>
                  </a:lnTo>
                  <a:lnTo>
                    <a:pt x="6027" y="7964"/>
                  </a:lnTo>
                  <a:lnTo>
                    <a:pt x="6089" y="8210"/>
                  </a:lnTo>
                  <a:lnTo>
                    <a:pt x="6181" y="8456"/>
                  </a:lnTo>
                  <a:lnTo>
                    <a:pt x="6335" y="8672"/>
                  </a:lnTo>
                  <a:lnTo>
                    <a:pt x="6519" y="8825"/>
                  </a:lnTo>
                  <a:lnTo>
                    <a:pt x="6734" y="8979"/>
                  </a:lnTo>
                  <a:lnTo>
                    <a:pt x="6980" y="9041"/>
                  </a:lnTo>
                  <a:lnTo>
                    <a:pt x="7257" y="9071"/>
                  </a:lnTo>
                  <a:lnTo>
                    <a:pt x="9194" y="9071"/>
                  </a:lnTo>
                  <a:lnTo>
                    <a:pt x="5043" y="14821"/>
                  </a:lnTo>
                  <a:lnTo>
                    <a:pt x="5627" y="10732"/>
                  </a:lnTo>
                  <a:lnTo>
                    <a:pt x="5627" y="10455"/>
                  </a:lnTo>
                  <a:lnTo>
                    <a:pt x="5566" y="10209"/>
                  </a:lnTo>
                  <a:lnTo>
                    <a:pt x="5474" y="9963"/>
                  </a:lnTo>
                  <a:lnTo>
                    <a:pt x="5320" y="9748"/>
                  </a:lnTo>
                  <a:lnTo>
                    <a:pt x="5135" y="9594"/>
                  </a:lnTo>
                  <a:lnTo>
                    <a:pt x="4920" y="9440"/>
                  </a:lnTo>
                  <a:lnTo>
                    <a:pt x="4674" y="9379"/>
                  </a:lnTo>
                  <a:lnTo>
                    <a:pt x="4397" y="9348"/>
                  </a:lnTo>
                  <a:lnTo>
                    <a:pt x="2430" y="9348"/>
                  </a:lnTo>
                  <a:lnTo>
                    <a:pt x="6581" y="3567"/>
                  </a:lnTo>
                  <a:close/>
                  <a:moveTo>
                    <a:pt x="7411" y="1"/>
                  </a:moveTo>
                  <a:lnTo>
                    <a:pt x="7226" y="31"/>
                  </a:lnTo>
                  <a:lnTo>
                    <a:pt x="7011" y="93"/>
                  </a:lnTo>
                  <a:lnTo>
                    <a:pt x="6857" y="216"/>
                  </a:lnTo>
                  <a:lnTo>
                    <a:pt x="6673" y="339"/>
                  </a:lnTo>
                  <a:lnTo>
                    <a:pt x="6519" y="523"/>
                  </a:lnTo>
                  <a:lnTo>
                    <a:pt x="246" y="9225"/>
                  </a:lnTo>
                  <a:lnTo>
                    <a:pt x="154" y="9379"/>
                  </a:lnTo>
                  <a:lnTo>
                    <a:pt x="93" y="9533"/>
                  </a:lnTo>
                  <a:lnTo>
                    <a:pt x="31" y="9717"/>
                  </a:lnTo>
                  <a:lnTo>
                    <a:pt x="0" y="9871"/>
                  </a:lnTo>
                  <a:lnTo>
                    <a:pt x="0" y="10025"/>
                  </a:lnTo>
                  <a:lnTo>
                    <a:pt x="31" y="10209"/>
                  </a:lnTo>
                  <a:lnTo>
                    <a:pt x="93" y="10363"/>
                  </a:lnTo>
                  <a:lnTo>
                    <a:pt x="154" y="10517"/>
                  </a:lnTo>
                  <a:lnTo>
                    <a:pt x="246" y="10640"/>
                  </a:lnTo>
                  <a:lnTo>
                    <a:pt x="339" y="10763"/>
                  </a:lnTo>
                  <a:lnTo>
                    <a:pt x="462" y="10886"/>
                  </a:lnTo>
                  <a:lnTo>
                    <a:pt x="585" y="10978"/>
                  </a:lnTo>
                  <a:lnTo>
                    <a:pt x="738" y="11070"/>
                  </a:lnTo>
                  <a:lnTo>
                    <a:pt x="892" y="11132"/>
                  </a:lnTo>
                  <a:lnTo>
                    <a:pt x="1077" y="11162"/>
                  </a:lnTo>
                  <a:lnTo>
                    <a:pt x="1261" y="11193"/>
                  </a:lnTo>
                  <a:lnTo>
                    <a:pt x="3690" y="11193"/>
                  </a:lnTo>
                  <a:lnTo>
                    <a:pt x="2891" y="17004"/>
                  </a:lnTo>
                  <a:lnTo>
                    <a:pt x="2891" y="17250"/>
                  </a:lnTo>
                  <a:lnTo>
                    <a:pt x="2921" y="17466"/>
                  </a:lnTo>
                  <a:lnTo>
                    <a:pt x="2983" y="17650"/>
                  </a:lnTo>
                  <a:lnTo>
                    <a:pt x="3075" y="17835"/>
                  </a:lnTo>
                  <a:lnTo>
                    <a:pt x="3198" y="17988"/>
                  </a:lnTo>
                  <a:lnTo>
                    <a:pt x="3321" y="18111"/>
                  </a:lnTo>
                  <a:lnTo>
                    <a:pt x="3475" y="18234"/>
                  </a:lnTo>
                  <a:lnTo>
                    <a:pt x="3659" y="18327"/>
                  </a:lnTo>
                  <a:lnTo>
                    <a:pt x="3844" y="18388"/>
                  </a:lnTo>
                  <a:lnTo>
                    <a:pt x="4059" y="18419"/>
                  </a:lnTo>
                  <a:lnTo>
                    <a:pt x="4244" y="18419"/>
                  </a:lnTo>
                  <a:lnTo>
                    <a:pt x="4428" y="18388"/>
                  </a:lnTo>
                  <a:lnTo>
                    <a:pt x="4613" y="18296"/>
                  </a:lnTo>
                  <a:lnTo>
                    <a:pt x="4797" y="18204"/>
                  </a:lnTo>
                  <a:lnTo>
                    <a:pt x="4982" y="18081"/>
                  </a:lnTo>
                  <a:lnTo>
                    <a:pt x="5135" y="17896"/>
                  </a:lnTo>
                  <a:lnTo>
                    <a:pt x="11408" y="9194"/>
                  </a:lnTo>
                  <a:lnTo>
                    <a:pt x="11500" y="9041"/>
                  </a:lnTo>
                  <a:lnTo>
                    <a:pt x="11562" y="8887"/>
                  </a:lnTo>
                  <a:lnTo>
                    <a:pt x="11623" y="8702"/>
                  </a:lnTo>
                  <a:lnTo>
                    <a:pt x="11623" y="8549"/>
                  </a:lnTo>
                  <a:lnTo>
                    <a:pt x="11623" y="8364"/>
                  </a:lnTo>
                  <a:lnTo>
                    <a:pt x="11623" y="8210"/>
                  </a:lnTo>
                  <a:lnTo>
                    <a:pt x="11562" y="8057"/>
                  </a:lnTo>
                  <a:lnTo>
                    <a:pt x="11500" y="7903"/>
                  </a:lnTo>
                  <a:lnTo>
                    <a:pt x="11408" y="7780"/>
                  </a:lnTo>
                  <a:lnTo>
                    <a:pt x="11316" y="7626"/>
                  </a:lnTo>
                  <a:lnTo>
                    <a:pt x="11193" y="7534"/>
                  </a:lnTo>
                  <a:lnTo>
                    <a:pt x="11070" y="7442"/>
                  </a:lnTo>
                  <a:lnTo>
                    <a:pt x="10916" y="7349"/>
                  </a:lnTo>
                  <a:lnTo>
                    <a:pt x="10762" y="7288"/>
                  </a:lnTo>
                  <a:lnTo>
                    <a:pt x="10578" y="7257"/>
                  </a:lnTo>
                  <a:lnTo>
                    <a:pt x="10393" y="7226"/>
                  </a:lnTo>
                  <a:lnTo>
                    <a:pt x="7964" y="7226"/>
                  </a:lnTo>
                  <a:lnTo>
                    <a:pt x="8764" y="1415"/>
                  </a:lnTo>
                  <a:lnTo>
                    <a:pt x="8764" y="1169"/>
                  </a:lnTo>
                  <a:lnTo>
                    <a:pt x="8733" y="954"/>
                  </a:lnTo>
                  <a:lnTo>
                    <a:pt x="8671" y="769"/>
                  </a:lnTo>
                  <a:lnTo>
                    <a:pt x="8579" y="585"/>
                  </a:lnTo>
                  <a:lnTo>
                    <a:pt x="8456" y="431"/>
                  </a:lnTo>
                  <a:lnTo>
                    <a:pt x="8333" y="308"/>
                  </a:lnTo>
                  <a:lnTo>
                    <a:pt x="8149" y="185"/>
                  </a:lnTo>
                  <a:lnTo>
                    <a:pt x="7995" y="93"/>
                  </a:lnTo>
                  <a:lnTo>
                    <a:pt x="7810" y="31"/>
                  </a:lnTo>
                  <a:lnTo>
                    <a:pt x="7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757;p43">
              <a:extLst>
                <a:ext uri="{FF2B5EF4-FFF2-40B4-BE49-F238E27FC236}">
                  <a16:creationId xmlns:a16="http://schemas.microsoft.com/office/drawing/2014/main" id="{A1873E74-6825-B62D-9256-3000F1814EFB}"/>
                </a:ext>
              </a:extLst>
            </p:cNvPr>
            <p:cNvSpPr/>
            <p:nvPr/>
          </p:nvSpPr>
          <p:spPr>
            <a:xfrm>
              <a:off x="812279" y="3417166"/>
              <a:ext cx="548597" cy="596669"/>
            </a:xfrm>
            <a:custGeom>
              <a:avLst/>
              <a:gdLst/>
              <a:ahLst/>
              <a:cxnLst/>
              <a:rect l="l" t="t" r="r" b="b"/>
              <a:pathLst>
                <a:path w="57930" h="62973" extrusionOk="0">
                  <a:moveTo>
                    <a:pt x="47721" y="5350"/>
                  </a:moveTo>
                  <a:lnTo>
                    <a:pt x="47814" y="5381"/>
                  </a:lnTo>
                  <a:lnTo>
                    <a:pt x="47967" y="5473"/>
                  </a:lnTo>
                  <a:lnTo>
                    <a:pt x="48090" y="5627"/>
                  </a:lnTo>
                  <a:lnTo>
                    <a:pt x="48121" y="5719"/>
                  </a:lnTo>
                  <a:lnTo>
                    <a:pt x="48121" y="5812"/>
                  </a:lnTo>
                  <a:lnTo>
                    <a:pt x="48121" y="9286"/>
                  </a:lnTo>
                  <a:lnTo>
                    <a:pt x="46276" y="9286"/>
                  </a:lnTo>
                  <a:lnTo>
                    <a:pt x="46276" y="5812"/>
                  </a:lnTo>
                  <a:lnTo>
                    <a:pt x="46307" y="5719"/>
                  </a:lnTo>
                  <a:lnTo>
                    <a:pt x="46307" y="5627"/>
                  </a:lnTo>
                  <a:lnTo>
                    <a:pt x="46430" y="5473"/>
                  </a:lnTo>
                  <a:lnTo>
                    <a:pt x="46584" y="5381"/>
                  </a:lnTo>
                  <a:lnTo>
                    <a:pt x="46676" y="5350"/>
                  </a:lnTo>
                  <a:close/>
                  <a:moveTo>
                    <a:pt x="55501" y="5350"/>
                  </a:moveTo>
                  <a:lnTo>
                    <a:pt x="55593" y="5381"/>
                  </a:lnTo>
                  <a:lnTo>
                    <a:pt x="55747" y="5473"/>
                  </a:lnTo>
                  <a:lnTo>
                    <a:pt x="55839" y="5627"/>
                  </a:lnTo>
                  <a:lnTo>
                    <a:pt x="55870" y="5719"/>
                  </a:lnTo>
                  <a:lnTo>
                    <a:pt x="55900" y="5812"/>
                  </a:lnTo>
                  <a:lnTo>
                    <a:pt x="55900" y="9286"/>
                  </a:lnTo>
                  <a:lnTo>
                    <a:pt x="54055" y="9286"/>
                  </a:lnTo>
                  <a:lnTo>
                    <a:pt x="54055" y="5812"/>
                  </a:lnTo>
                  <a:lnTo>
                    <a:pt x="54055" y="5719"/>
                  </a:lnTo>
                  <a:lnTo>
                    <a:pt x="54086" y="5627"/>
                  </a:lnTo>
                  <a:lnTo>
                    <a:pt x="54209" y="5473"/>
                  </a:lnTo>
                  <a:lnTo>
                    <a:pt x="54363" y="5381"/>
                  </a:lnTo>
                  <a:lnTo>
                    <a:pt x="54424" y="5350"/>
                  </a:lnTo>
                  <a:close/>
                  <a:moveTo>
                    <a:pt x="56085" y="11131"/>
                  </a:moveTo>
                  <a:lnTo>
                    <a:pt x="56085" y="16727"/>
                  </a:lnTo>
                  <a:lnTo>
                    <a:pt x="56085" y="16973"/>
                  </a:lnTo>
                  <a:lnTo>
                    <a:pt x="56054" y="17188"/>
                  </a:lnTo>
                  <a:lnTo>
                    <a:pt x="55993" y="17434"/>
                  </a:lnTo>
                  <a:lnTo>
                    <a:pt x="55900" y="17650"/>
                  </a:lnTo>
                  <a:lnTo>
                    <a:pt x="55808" y="17834"/>
                  </a:lnTo>
                  <a:lnTo>
                    <a:pt x="55685" y="18049"/>
                  </a:lnTo>
                  <a:lnTo>
                    <a:pt x="55562" y="18203"/>
                  </a:lnTo>
                  <a:lnTo>
                    <a:pt x="55408" y="18388"/>
                  </a:lnTo>
                  <a:lnTo>
                    <a:pt x="55224" y="18541"/>
                  </a:lnTo>
                  <a:lnTo>
                    <a:pt x="55070" y="18664"/>
                  </a:lnTo>
                  <a:lnTo>
                    <a:pt x="54855" y="18787"/>
                  </a:lnTo>
                  <a:lnTo>
                    <a:pt x="54670" y="18880"/>
                  </a:lnTo>
                  <a:lnTo>
                    <a:pt x="54455" y="18972"/>
                  </a:lnTo>
                  <a:lnTo>
                    <a:pt x="54209" y="19033"/>
                  </a:lnTo>
                  <a:lnTo>
                    <a:pt x="53994" y="19064"/>
                  </a:lnTo>
                  <a:lnTo>
                    <a:pt x="48182" y="19064"/>
                  </a:lnTo>
                  <a:lnTo>
                    <a:pt x="47967" y="19033"/>
                  </a:lnTo>
                  <a:lnTo>
                    <a:pt x="47721" y="18972"/>
                  </a:lnTo>
                  <a:lnTo>
                    <a:pt x="47506" y="18880"/>
                  </a:lnTo>
                  <a:lnTo>
                    <a:pt x="47322" y="18787"/>
                  </a:lnTo>
                  <a:lnTo>
                    <a:pt x="47106" y="18664"/>
                  </a:lnTo>
                  <a:lnTo>
                    <a:pt x="46922" y="18541"/>
                  </a:lnTo>
                  <a:lnTo>
                    <a:pt x="46768" y="18388"/>
                  </a:lnTo>
                  <a:lnTo>
                    <a:pt x="46614" y="18203"/>
                  </a:lnTo>
                  <a:lnTo>
                    <a:pt x="46491" y="18049"/>
                  </a:lnTo>
                  <a:lnTo>
                    <a:pt x="46368" y="17834"/>
                  </a:lnTo>
                  <a:lnTo>
                    <a:pt x="46276" y="17650"/>
                  </a:lnTo>
                  <a:lnTo>
                    <a:pt x="46184" y="17434"/>
                  </a:lnTo>
                  <a:lnTo>
                    <a:pt x="46122" y="17188"/>
                  </a:lnTo>
                  <a:lnTo>
                    <a:pt x="46092" y="16973"/>
                  </a:lnTo>
                  <a:lnTo>
                    <a:pt x="46092" y="16727"/>
                  </a:lnTo>
                  <a:lnTo>
                    <a:pt x="46092" y="11131"/>
                  </a:lnTo>
                  <a:close/>
                  <a:moveTo>
                    <a:pt x="51995" y="20909"/>
                  </a:moveTo>
                  <a:lnTo>
                    <a:pt x="51995" y="21647"/>
                  </a:lnTo>
                  <a:lnTo>
                    <a:pt x="51995" y="21739"/>
                  </a:lnTo>
                  <a:lnTo>
                    <a:pt x="51965" y="21831"/>
                  </a:lnTo>
                  <a:lnTo>
                    <a:pt x="51872" y="21985"/>
                  </a:lnTo>
                  <a:lnTo>
                    <a:pt x="51719" y="22108"/>
                  </a:lnTo>
                  <a:lnTo>
                    <a:pt x="51626" y="22108"/>
                  </a:lnTo>
                  <a:lnTo>
                    <a:pt x="51534" y="22139"/>
                  </a:lnTo>
                  <a:lnTo>
                    <a:pt x="50642" y="22139"/>
                  </a:lnTo>
                  <a:lnTo>
                    <a:pt x="50550" y="22108"/>
                  </a:lnTo>
                  <a:lnTo>
                    <a:pt x="50458" y="22108"/>
                  </a:lnTo>
                  <a:lnTo>
                    <a:pt x="50304" y="21985"/>
                  </a:lnTo>
                  <a:lnTo>
                    <a:pt x="50212" y="21831"/>
                  </a:lnTo>
                  <a:lnTo>
                    <a:pt x="50181" y="21739"/>
                  </a:lnTo>
                  <a:lnTo>
                    <a:pt x="50181" y="21647"/>
                  </a:lnTo>
                  <a:lnTo>
                    <a:pt x="50181" y="20909"/>
                  </a:lnTo>
                  <a:close/>
                  <a:moveTo>
                    <a:pt x="39481" y="58729"/>
                  </a:moveTo>
                  <a:lnTo>
                    <a:pt x="39511" y="58760"/>
                  </a:lnTo>
                  <a:lnTo>
                    <a:pt x="39542" y="58822"/>
                  </a:lnTo>
                  <a:lnTo>
                    <a:pt x="39573" y="58883"/>
                  </a:lnTo>
                  <a:lnTo>
                    <a:pt x="39573" y="61005"/>
                  </a:lnTo>
                  <a:lnTo>
                    <a:pt x="39542" y="61066"/>
                  </a:lnTo>
                  <a:lnTo>
                    <a:pt x="39511" y="61097"/>
                  </a:lnTo>
                  <a:lnTo>
                    <a:pt x="39481" y="61128"/>
                  </a:lnTo>
                  <a:lnTo>
                    <a:pt x="1937" y="61128"/>
                  </a:lnTo>
                  <a:lnTo>
                    <a:pt x="1906" y="61097"/>
                  </a:lnTo>
                  <a:lnTo>
                    <a:pt x="1876" y="61066"/>
                  </a:lnTo>
                  <a:lnTo>
                    <a:pt x="1845" y="61005"/>
                  </a:lnTo>
                  <a:lnTo>
                    <a:pt x="1845" y="58883"/>
                  </a:lnTo>
                  <a:lnTo>
                    <a:pt x="1876" y="58822"/>
                  </a:lnTo>
                  <a:lnTo>
                    <a:pt x="1906" y="58760"/>
                  </a:lnTo>
                  <a:lnTo>
                    <a:pt x="1937" y="58729"/>
                  </a:lnTo>
                  <a:close/>
                  <a:moveTo>
                    <a:pt x="11377" y="0"/>
                  </a:moveTo>
                  <a:lnTo>
                    <a:pt x="10916" y="31"/>
                  </a:lnTo>
                  <a:lnTo>
                    <a:pt x="10485" y="62"/>
                  </a:lnTo>
                  <a:lnTo>
                    <a:pt x="10024" y="123"/>
                  </a:lnTo>
                  <a:lnTo>
                    <a:pt x="9593" y="185"/>
                  </a:lnTo>
                  <a:lnTo>
                    <a:pt x="9163" y="277"/>
                  </a:lnTo>
                  <a:lnTo>
                    <a:pt x="8763" y="400"/>
                  </a:lnTo>
                  <a:lnTo>
                    <a:pt x="8364" y="554"/>
                  </a:lnTo>
                  <a:lnTo>
                    <a:pt x="7964" y="707"/>
                  </a:lnTo>
                  <a:lnTo>
                    <a:pt x="7564" y="892"/>
                  </a:lnTo>
                  <a:lnTo>
                    <a:pt x="7195" y="1076"/>
                  </a:lnTo>
                  <a:lnTo>
                    <a:pt x="6826" y="1292"/>
                  </a:lnTo>
                  <a:lnTo>
                    <a:pt x="6457" y="1507"/>
                  </a:lnTo>
                  <a:lnTo>
                    <a:pt x="6119" y="1753"/>
                  </a:lnTo>
                  <a:lnTo>
                    <a:pt x="5781" y="2030"/>
                  </a:lnTo>
                  <a:lnTo>
                    <a:pt x="5473" y="2306"/>
                  </a:lnTo>
                  <a:lnTo>
                    <a:pt x="5166" y="2583"/>
                  </a:lnTo>
                  <a:lnTo>
                    <a:pt x="4889" y="2890"/>
                  </a:lnTo>
                  <a:lnTo>
                    <a:pt x="4612" y="3198"/>
                  </a:lnTo>
                  <a:lnTo>
                    <a:pt x="4336" y="3536"/>
                  </a:lnTo>
                  <a:lnTo>
                    <a:pt x="4090" y="3874"/>
                  </a:lnTo>
                  <a:lnTo>
                    <a:pt x="3874" y="4243"/>
                  </a:lnTo>
                  <a:lnTo>
                    <a:pt x="3659" y="4612"/>
                  </a:lnTo>
                  <a:lnTo>
                    <a:pt x="3444" y="4981"/>
                  </a:lnTo>
                  <a:lnTo>
                    <a:pt x="3290" y="5381"/>
                  </a:lnTo>
                  <a:lnTo>
                    <a:pt x="3136" y="5781"/>
                  </a:lnTo>
                  <a:lnTo>
                    <a:pt x="2983" y="6181"/>
                  </a:lnTo>
                  <a:lnTo>
                    <a:pt x="2860" y="6611"/>
                  </a:lnTo>
                  <a:lnTo>
                    <a:pt x="2767" y="7011"/>
                  </a:lnTo>
                  <a:lnTo>
                    <a:pt x="2706" y="7441"/>
                  </a:lnTo>
                  <a:lnTo>
                    <a:pt x="2644" y="7902"/>
                  </a:lnTo>
                  <a:lnTo>
                    <a:pt x="2614" y="8333"/>
                  </a:lnTo>
                  <a:lnTo>
                    <a:pt x="2583" y="8794"/>
                  </a:lnTo>
                  <a:lnTo>
                    <a:pt x="2583" y="56885"/>
                  </a:lnTo>
                  <a:lnTo>
                    <a:pt x="1783" y="56885"/>
                  </a:lnTo>
                  <a:lnTo>
                    <a:pt x="1599" y="56915"/>
                  </a:lnTo>
                  <a:lnTo>
                    <a:pt x="1414" y="56977"/>
                  </a:lnTo>
                  <a:lnTo>
                    <a:pt x="1230" y="57038"/>
                  </a:lnTo>
                  <a:lnTo>
                    <a:pt x="1045" y="57131"/>
                  </a:lnTo>
                  <a:lnTo>
                    <a:pt x="892" y="57223"/>
                  </a:lnTo>
                  <a:lnTo>
                    <a:pt x="584" y="57469"/>
                  </a:lnTo>
                  <a:lnTo>
                    <a:pt x="369" y="57776"/>
                  </a:lnTo>
                  <a:lnTo>
                    <a:pt x="246" y="57930"/>
                  </a:lnTo>
                  <a:lnTo>
                    <a:pt x="184" y="58115"/>
                  </a:lnTo>
                  <a:lnTo>
                    <a:pt x="92" y="58299"/>
                  </a:lnTo>
                  <a:lnTo>
                    <a:pt x="61" y="58483"/>
                  </a:lnTo>
                  <a:lnTo>
                    <a:pt x="31" y="58668"/>
                  </a:lnTo>
                  <a:lnTo>
                    <a:pt x="0" y="58883"/>
                  </a:lnTo>
                  <a:lnTo>
                    <a:pt x="0" y="61005"/>
                  </a:lnTo>
                  <a:lnTo>
                    <a:pt x="31" y="61189"/>
                  </a:lnTo>
                  <a:lnTo>
                    <a:pt x="61" y="61405"/>
                  </a:lnTo>
                  <a:lnTo>
                    <a:pt x="92" y="61589"/>
                  </a:lnTo>
                  <a:lnTo>
                    <a:pt x="184" y="61774"/>
                  </a:lnTo>
                  <a:lnTo>
                    <a:pt x="246" y="61958"/>
                  </a:lnTo>
                  <a:lnTo>
                    <a:pt x="369" y="62112"/>
                  </a:lnTo>
                  <a:lnTo>
                    <a:pt x="584" y="62389"/>
                  </a:lnTo>
                  <a:lnTo>
                    <a:pt x="892" y="62635"/>
                  </a:lnTo>
                  <a:lnTo>
                    <a:pt x="1045" y="62758"/>
                  </a:lnTo>
                  <a:lnTo>
                    <a:pt x="1230" y="62819"/>
                  </a:lnTo>
                  <a:lnTo>
                    <a:pt x="1414" y="62880"/>
                  </a:lnTo>
                  <a:lnTo>
                    <a:pt x="1599" y="62942"/>
                  </a:lnTo>
                  <a:lnTo>
                    <a:pt x="1783" y="62973"/>
                  </a:lnTo>
                  <a:lnTo>
                    <a:pt x="39634" y="62973"/>
                  </a:lnTo>
                  <a:lnTo>
                    <a:pt x="39819" y="62942"/>
                  </a:lnTo>
                  <a:lnTo>
                    <a:pt x="40003" y="62880"/>
                  </a:lnTo>
                  <a:lnTo>
                    <a:pt x="40188" y="62819"/>
                  </a:lnTo>
                  <a:lnTo>
                    <a:pt x="40372" y="62758"/>
                  </a:lnTo>
                  <a:lnTo>
                    <a:pt x="40526" y="62635"/>
                  </a:lnTo>
                  <a:lnTo>
                    <a:pt x="40834" y="62389"/>
                  </a:lnTo>
                  <a:lnTo>
                    <a:pt x="41080" y="62112"/>
                  </a:lnTo>
                  <a:lnTo>
                    <a:pt x="41172" y="61958"/>
                  </a:lnTo>
                  <a:lnTo>
                    <a:pt x="41264" y="61774"/>
                  </a:lnTo>
                  <a:lnTo>
                    <a:pt x="41326" y="61589"/>
                  </a:lnTo>
                  <a:lnTo>
                    <a:pt x="41387" y="61405"/>
                  </a:lnTo>
                  <a:lnTo>
                    <a:pt x="41387" y="61189"/>
                  </a:lnTo>
                  <a:lnTo>
                    <a:pt x="41418" y="61005"/>
                  </a:lnTo>
                  <a:lnTo>
                    <a:pt x="41418" y="58883"/>
                  </a:lnTo>
                  <a:lnTo>
                    <a:pt x="41387" y="58668"/>
                  </a:lnTo>
                  <a:lnTo>
                    <a:pt x="41387" y="58483"/>
                  </a:lnTo>
                  <a:lnTo>
                    <a:pt x="41326" y="58299"/>
                  </a:lnTo>
                  <a:lnTo>
                    <a:pt x="41264" y="58115"/>
                  </a:lnTo>
                  <a:lnTo>
                    <a:pt x="41172" y="57930"/>
                  </a:lnTo>
                  <a:lnTo>
                    <a:pt x="41080" y="57776"/>
                  </a:lnTo>
                  <a:lnTo>
                    <a:pt x="40834" y="57469"/>
                  </a:lnTo>
                  <a:lnTo>
                    <a:pt x="40526" y="57223"/>
                  </a:lnTo>
                  <a:lnTo>
                    <a:pt x="40372" y="57131"/>
                  </a:lnTo>
                  <a:lnTo>
                    <a:pt x="40188" y="57038"/>
                  </a:lnTo>
                  <a:lnTo>
                    <a:pt x="40003" y="56977"/>
                  </a:lnTo>
                  <a:lnTo>
                    <a:pt x="39819" y="56915"/>
                  </a:lnTo>
                  <a:lnTo>
                    <a:pt x="39634" y="56885"/>
                  </a:lnTo>
                  <a:lnTo>
                    <a:pt x="38835" y="56885"/>
                  </a:lnTo>
                  <a:lnTo>
                    <a:pt x="38835" y="47168"/>
                  </a:lnTo>
                  <a:lnTo>
                    <a:pt x="39112" y="47260"/>
                  </a:lnTo>
                  <a:lnTo>
                    <a:pt x="39388" y="47353"/>
                  </a:lnTo>
                  <a:lnTo>
                    <a:pt x="39634" y="47476"/>
                  </a:lnTo>
                  <a:lnTo>
                    <a:pt x="39880" y="47629"/>
                  </a:lnTo>
                  <a:lnTo>
                    <a:pt x="40126" y="47783"/>
                  </a:lnTo>
                  <a:lnTo>
                    <a:pt x="40342" y="47968"/>
                  </a:lnTo>
                  <a:lnTo>
                    <a:pt x="40526" y="48152"/>
                  </a:lnTo>
                  <a:lnTo>
                    <a:pt x="40711" y="48367"/>
                  </a:lnTo>
                  <a:lnTo>
                    <a:pt x="40895" y="48583"/>
                  </a:lnTo>
                  <a:lnTo>
                    <a:pt x="41018" y="48829"/>
                  </a:lnTo>
                  <a:lnTo>
                    <a:pt x="41172" y="49074"/>
                  </a:lnTo>
                  <a:lnTo>
                    <a:pt x="41264" y="49351"/>
                  </a:lnTo>
                  <a:lnTo>
                    <a:pt x="41356" y="49628"/>
                  </a:lnTo>
                  <a:lnTo>
                    <a:pt x="41418" y="49905"/>
                  </a:lnTo>
                  <a:lnTo>
                    <a:pt x="41449" y="50212"/>
                  </a:lnTo>
                  <a:lnTo>
                    <a:pt x="41479" y="50489"/>
                  </a:lnTo>
                  <a:lnTo>
                    <a:pt x="41479" y="51073"/>
                  </a:lnTo>
                  <a:lnTo>
                    <a:pt x="41510" y="51627"/>
                  </a:lnTo>
                  <a:lnTo>
                    <a:pt x="41572" y="52149"/>
                  </a:lnTo>
                  <a:lnTo>
                    <a:pt x="41695" y="52641"/>
                  </a:lnTo>
                  <a:lnTo>
                    <a:pt x="41879" y="53133"/>
                  </a:lnTo>
                  <a:lnTo>
                    <a:pt x="42094" y="53594"/>
                  </a:lnTo>
                  <a:lnTo>
                    <a:pt x="42371" y="54025"/>
                  </a:lnTo>
                  <a:lnTo>
                    <a:pt x="42679" y="54425"/>
                  </a:lnTo>
                  <a:lnTo>
                    <a:pt x="43017" y="54794"/>
                  </a:lnTo>
                  <a:lnTo>
                    <a:pt x="43386" y="55163"/>
                  </a:lnTo>
                  <a:lnTo>
                    <a:pt x="43785" y="55439"/>
                  </a:lnTo>
                  <a:lnTo>
                    <a:pt x="44216" y="55716"/>
                  </a:lnTo>
                  <a:lnTo>
                    <a:pt x="44677" y="55931"/>
                  </a:lnTo>
                  <a:lnTo>
                    <a:pt x="45169" y="56116"/>
                  </a:lnTo>
                  <a:lnTo>
                    <a:pt x="45692" y="56239"/>
                  </a:lnTo>
                  <a:lnTo>
                    <a:pt x="46215" y="56331"/>
                  </a:lnTo>
                  <a:lnTo>
                    <a:pt x="46737" y="56362"/>
                  </a:lnTo>
                  <a:lnTo>
                    <a:pt x="47291" y="56331"/>
                  </a:lnTo>
                  <a:lnTo>
                    <a:pt x="47814" y="56239"/>
                  </a:lnTo>
                  <a:lnTo>
                    <a:pt x="48305" y="56116"/>
                  </a:lnTo>
                  <a:lnTo>
                    <a:pt x="48797" y="55931"/>
                  </a:lnTo>
                  <a:lnTo>
                    <a:pt x="49259" y="55716"/>
                  </a:lnTo>
                  <a:lnTo>
                    <a:pt x="49689" y="55439"/>
                  </a:lnTo>
                  <a:lnTo>
                    <a:pt x="50089" y="55163"/>
                  </a:lnTo>
                  <a:lnTo>
                    <a:pt x="50458" y="54794"/>
                  </a:lnTo>
                  <a:lnTo>
                    <a:pt x="50796" y="54425"/>
                  </a:lnTo>
                  <a:lnTo>
                    <a:pt x="51104" y="54025"/>
                  </a:lnTo>
                  <a:lnTo>
                    <a:pt x="51380" y="53594"/>
                  </a:lnTo>
                  <a:lnTo>
                    <a:pt x="51596" y="53133"/>
                  </a:lnTo>
                  <a:lnTo>
                    <a:pt x="51780" y="52641"/>
                  </a:lnTo>
                  <a:lnTo>
                    <a:pt x="51903" y="52149"/>
                  </a:lnTo>
                  <a:lnTo>
                    <a:pt x="51995" y="51627"/>
                  </a:lnTo>
                  <a:lnTo>
                    <a:pt x="51995" y="51073"/>
                  </a:lnTo>
                  <a:lnTo>
                    <a:pt x="51995" y="23922"/>
                  </a:lnTo>
                  <a:lnTo>
                    <a:pt x="52395" y="23799"/>
                  </a:lnTo>
                  <a:lnTo>
                    <a:pt x="52733" y="23646"/>
                  </a:lnTo>
                  <a:lnTo>
                    <a:pt x="53041" y="23400"/>
                  </a:lnTo>
                  <a:lnTo>
                    <a:pt x="53317" y="23123"/>
                  </a:lnTo>
                  <a:lnTo>
                    <a:pt x="53533" y="22815"/>
                  </a:lnTo>
                  <a:lnTo>
                    <a:pt x="53717" y="22446"/>
                  </a:lnTo>
                  <a:lnTo>
                    <a:pt x="53809" y="22047"/>
                  </a:lnTo>
                  <a:lnTo>
                    <a:pt x="53840" y="21647"/>
                  </a:lnTo>
                  <a:lnTo>
                    <a:pt x="53840" y="20909"/>
                  </a:lnTo>
                  <a:lnTo>
                    <a:pt x="54271" y="20878"/>
                  </a:lnTo>
                  <a:lnTo>
                    <a:pt x="54670" y="20817"/>
                  </a:lnTo>
                  <a:lnTo>
                    <a:pt x="55070" y="20694"/>
                  </a:lnTo>
                  <a:lnTo>
                    <a:pt x="55439" y="20571"/>
                  </a:lnTo>
                  <a:lnTo>
                    <a:pt x="55808" y="20386"/>
                  </a:lnTo>
                  <a:lnTo>
                    <a:pt x="56146" y="20171"/>
                  </a:lnTo>
                  <a:lnTo>
                    <a:pt x="56454" y="19925"/>
                  </a:lnTo>
                  <a:lnTo>
                    <a:pt x="56730" y="19648"/>
                  </a:lnTo>
                  <a:lnTo>
                    <a:pt x="57007" y="19372"/>
                  </a:lnTo>
                  <a:lnTo>
                    <a:pt x="57253" y="19033"/>
                  </a:lnTo>
                  <a:lnTo>
                    <a:pt x="57438" y="18695"/>
                  </a:lnTo>
                  <a:lnTo>
                    <a:pt x="57622" y="18326"/>
                  </a:lnTo>
                  <a:lnTo>
                    <a:pt x="57745" y="17957"/>
                  </a:lnTo>
                  <a:lnTo>
                    <a:pt x="57868" y="17557"/>
                  </a:lnTo>
                  <a:lnTo>
                    <a:pt x="57930" y="17158"/>
                  </a:lnTo>
                  <a:lnTo>
                    <a:pt x="57930" y="16727"/>
                  </a:lnTo>
                  <a:lnTo>
                    <a:pt x="57930" y="10947"/>
                  </a:lnTo>
                  <a:lnTo>
                    <a:pt x="57930" y="10731"/>
                  </a:lnTo>
                  <a:lnTo>
                    <a:pt x="57868" y="10547"/>
                  </a:lnTo>
                  <a:lnTo>
                    <a:pt x="57807" y="10362"/>
                  </a:lnTo>
                  <a:lnTo>
                    <a:pt x="57745" y="10178"/>
                  </a:lnTo>
                  <a:lnTo>
                    <a:pt x="57745" y="5812"/>
                  </a:lnTo>
                  <a:lnTo>
                    <a:pt x="57714" y="5566"/>
                  </a:lnTo>
                  <a:lnTo>
                    <a:pt x="57684" y="5350"/>
                  </a:lnTo>
                  <a:lnTo>
                    <a:pt x="57622" y="5135"/>
                  </a:lnTo>
                  <a:lnTo>
                    <a:pt x="57561" y="4920"/>
                  </a:lnTo>
                  <a:lnTo>
                    <a:pt x="57468" y="4705"/>
                  </a:lnTo>
                  <a:lnTo>
                    <a:pt x="57345" y="4520"/>
                  </a:lnTo>
                  <a:lnTo>
                    <a:pt x="57192" y="4336"/>
                  </a:lnTo>
                  <a:lnTo>
                    <a:pt x="57038" y="4182"/>
                  </a:lnTo>
                  <a:lnTo>
                    <a:pt x="56884" y="4028"/>
                  </a:lnTo>
                  <a:lnTo>
                    <a:pt x="56700" y="3874"/>
                  </a:lnTo>
                  <a:lnTo>
                    <a:pt x="56515" y="3782"/>
                  </a:lnTo>
                  <a:lnTo>
                    <a:pt x="56300" y="3659"/>
                  </a:lnTo>
                  <a:lnTo>
                    <a:pt x="56085" y="3598"/>
                  </a:lnTo>
                  <a:lnTo>
                    <a:pt x="55870" y="3536"/>
                  </a:lnTo>
                  <a:lnTo>
                    <a:pt x="55654" y="3505"/>
                  </a:lnTo>
                  <a:lnTo>
                    <a:pt x="54301" y="3505"/>
                  </a:lnTo>
                  <a:lnTo>
                    <a:pt x="54055" y="3536"/>
                  </a:lnTo>
                  <a:lnTo>
                    <a:pt x="53840" y="3598"/>
                  </a:lnTo>
                  <a:lnTo>
                    <a:pt x="53625" y="3659"/>
                  </a:lnTo>
                  <a:lnTo>
                    <a:pt x="53440" y="3782"/>
                  </a:lnTo>
                  <a:lnTo>
                    <a:pt x="53225" y="3874"/>
                  </a:lnTo>
                  <a:lnTo>
                    <a:pt x="53041" y="4028"/>
                  </a:lnTo>
                  <a:lnTo>
                    <a:pt x="52887" y="4182"/>
                  </a:lnTo>
                  <a:lnTo>
                    <a:pt x="52733" y="4336"/>
                  </a:lnTo>
                  <a:lnTo>
                    <a:pt x="52610" y="4520"/>
                  </a:lnTo>
                  <a:lnTo>
                    <a:pt x="52487" y="4705"/>
                  </a:lnTo>
                  <a:lnTo>
                    <a:pt x="52395" y="4920"/>
                  </a:lnTo>
                  <a:lnTo>
                    <a:pt x="52303" y="5135"/>
                  </a:lnTo>
                  <a:lnTo>
                    <a:pt x="52241" y="5350"/>
                  </a:lnTo>
                  <a:lnTo>
                    <a:pt x="52211" y="5566"/>
                  </a:lnTo>
                  <a:lnTo>
                    <a:pt x="52211" y="5812"/>
                  </a:lnTo>
                  <a:lnTo>
                    <a:pt x="52211" y="9286"/>
                  </a:lnTo>
                  <a:lnTo>
                    <a:pt x="49966" y="9286"/>
                  </a:lnTo>
                  <a:lnTo>
                    <a:pt x="49966" y="5812"/>
                  </a:lnTo>
                  <a:lnTo>
                    <a:pt x="49966" y="5566"/>
                  </a:lnTo>
                  <a:lnTo>
                    <a:pt x="49904" y="5350"/>
                  </a:lnTo>
                  <a:lnTo>
                    <a:pt x="49874" y="5135"/>
                  </a:lnTo>
                  <a:lnTo>
                    <a:pt x="49781" y="4920"/>
                  </a:lnTo>
                  <a:lnTo>
                    <a:pt x="49689" y="4705"/>
                  </a:lnTo>
                  <a:lnTo>
                    <a:pt x="49566" y="4520"/>
                  </a:lnTo>
                  <a:lnTo>
                    <a:pt x="49443" y="4336"/>
                  </a:lnTo>
                  <a:lnTo>
                    <a:pt x="49289" y="4182"/>
                  </a:lnTo>
                  <a:lnTo>
                    <a:pt x="49105" y="4028"/>
                  </a:lnTo>
                  <a:lnTo>
                    <a:pt x="48951" y="3874"/>
                  </a:lnTo>
                  <a:lnTo>
                    <a:pt x="48736" y="3782"/>
                  </a:lnTo>
                  <a:lnTo>
                    <a:pt x="48551" y="3659"/>
                  </a:lnTo>
                  <a:lnTo>
                    <a:pt x="48336" y="3598"/>
                  </a:lnTo>
                  <a:lnTo>
                    <a:pt x="48121" y="3536"/>
                  </a:lnTo>
                  <a:lnTo>
                    <a:pt x="47875" y="3505"/>
                  </a:lnTo>
                  <a:lnTo>
                    <a:pt x="46522" y="3505"/>
                  </a:lnTo>
                  <a:lnTo>
                    <a:pt x="46307" y="3536"/>
                  </a:lnTo>
                  <a:lnTo>
                    <a:pt x="46061" y="3598"/>
                  </a:lnTo>
                  <a:lnTo>
                    <a:pt x="45846" y="3659"/>
                  </a:lnTo>
                  <a:lnTo>
                    <a:pt x="45661" y="3782"/>
                  </a:lnTo>
                  <a:lnTo>
                    <a:pt x="45477" y="3874"/>
                  </a:lnTo>
                  <a:lnTo>
                    <a:pt x="45292" y="4028"/>
                  </a:lnTo>
                  <a:lnTo>
                    <a:pt x="45108" y="4182"/>
                  </a:lnTo>
                  <a:lnTo>
                    <a:pt x="44985" y="4336"/>
                  </a:lnTo>
                  <a:lnTo>
                    <a:pt x="44831" y="4520"/>
                  </a:lnTo>
                  <a:lnTo>
                    <a:pt x="44708" y="4705"/>
                  </a:lnTo>
                  <a:lnTo>
                    <a:pt x="44616" y="4920"/>
                  </a:lnTo>
                  <a:lnTo>
                    <a:pt x="44554" y="5135"/>
                  </a:lnTo>
                  <a:lnTo>
                    <a:pt x="44493" y="5350"/>
                  </a:lnTo>
                  <a:lnTo>
                    <a:pt x="44462" y="5566"/>
                  </a:lnTo>
                  <a:lnTo>
                    <a:pt x="44431" y="5812"/>
                  </a:lnTo>
                  <a:lnTo>
                    <a:pt x="44431" y="10178"/>
                  </a:lnTo>
                  <a:lnTo>
                    <a:pt x="44339" y="10362"/>
                  </a:lnTo>
                  <a:lnTo>
                    <a:pt x="44277" y="10547"/>
                  </a:lnTo>
                  <a:lnTo>
                    <a:pt x="44247" y="10731"/>
                  </a:lnTo>
                  <a:lnTo>
                    <a:pt x="44247" y="10947"/>
                  </a:lnTo>
                  <a:lnTo>
                    <a:pt x="44247" y="16727"/>
                  </a:lnTo>
                  <a:lnTo>
                    <a:pt x="44247" y="17158"/>
                  </a:lnTo>
                  <a:lnTo>
                    <a:pt x="44308" y="17557"/>
                  </a:lnTo>
                  <a:lnTo>
                    <a:pt x="44431" y="17957"/>
                  </a:lnTo>
                  <a:lnTo>
                    <a:pt x="44554" y="18326"/>
                  </a:lnTo>
                  <a:lnTo>
                    <a:pt x="44739" y="18695"/>
                  </a:lnTo>
                  <a:lnTo>
                    <a:pt x="44923" y="19033"/>
                  </a:lnTo>
                  <a:lnTo>
                    <a:pt x="45169" y="19372"/>
                  </a:lnTo>
                  <a:lnTo>
                    <a:pt x="45446" y="19648"/>
                  </a:lnTo>
                  <a:lnTo>
                    <a:pt x="45723" y="19925"/>
                  </a:lnTo>
                  <a:lnTo>
                    <a:pt x="46030" y="20171"/>
                  </a:lnTo>
                  <a:lnTo>
                    <a:pt x="46368" y="20386"/>
                  </a:lnTo>
                  <a:lnTo>
                    <a:pt x="46737" y="20571"/>
                  </a:lnTo>
                  <a:lnTo>
                    <a:pt x="47106" y="20694"/>
                  </a:lnTo>
                  <a:lnTo>
                    <a:pt x="47506" y="20817"/>
                  </a:lnTo>
                  <a:lnTo>
                    <a:pt x="47906" y="20878"/>
                  </a:lnTo>
                  <a:lnTo>
                    <a:pt x="48336" y="20909"/>
                  </a:lnTo>
                  <a:lnTo>
                    <a:pt x="48336" y="21647"/>
                  </a:lnTo>
                  <a:lnTo>
                    <a:pt x="48367" y="22047"/>
                  </a:lnTo>
                  <a:lnTo>
                    <a:pt x="48459" y="22446"/>
                  </a:lnTo>
                  <a:lnTo>
                    <a:pt x="48613" y="22815"/>
                  </a:lnTo>
                  <a:lnTo>
                    <a:pt x="48859" y="23123"/>
                  </a:lnTo>
                  <a:lnTo>
                    <a:pt x="49105" y="23400"/>
                  </a:lnTo>
                  <a:lnTo>
                    <a:pt x="49443" y="23646"/>
                  </a:lnTo>
                  <a:lnTo>
                    <a:pt x="49781" y="23799"/>
                  </a:lnTo>
                  <a:lnTo>
                    <a:pt x="50150" y="23922"/>
                  </a:lnTo>
                  <a:lnTo>
                    <a:pt x="50150" y="51073"/>
                  </a:lnTo>
                  <a:lnTo>
                    <a:pt x="50150" y="51442"/>
                  </a:lnTo>
                  <a:lnTo>
                    <a:pt x="50089" y="51780"/>
                  </a:lnTo>
                  <a:lnTo>
                    <a:pt x="49997" y="52088"/>
                  </a:lnTo>
                  <a:lnTo>
                    <a:pt x="49904" y="52426"/>
                  </a:lnTo>
                  <a:lnTo>
                    <a:pt x="49751" y="52703"/>
                  </a:lnTo>
                  <a:lnTo>
                    <a:pt x="49566" y="53010"/>
                  </a:lnTo>
                  <a:lnTo>
                    <a:pt x="49382" y="53256"/>
                  </a:lnTo>
                  <a:lnTo>
                    <a:pt x="49166" y="53502"/>
                  </a:lnTo>
                  <a:lnTo>
                    <a:pt x="48920" y="53717"/>
                  </a:lnTo>
                  <a:lnTo>
                    <a:pt x="48644" y="53933"/>
                  </a:lnTo>
                  <a:lnTo>
                    <a:pt x="48367" y="54086"/>
                  </a:lnTo>
                  <a:lnTo>
                    <a:pt x="48059" y="54240"/>
                  </a:lnTo>
                  <a:lnTo>
                    <a:pt x="47752" y="54363"/>
                  </a:lnTo>
                  <a:lnTo>
                    <a:pt x="47414" y="54425"/>
                  </a:lnTo>
                  <a:lnTo>
                    <a:pt x="47076" y="54486"/>
                  </a:lnTo>
                  <a:lnTo>
                    <a:pt x="46737" y="54517"/>
                  </a:lnTo>
                  <a:lnTo>
                    <a:pt x="46399" y="54486"/>
                  </a:lnTo>
                  <a:lnTo>
                    <a:pt x="46061" y="54425"/>
                  </a:lnTo>
                  <a:lnTo>
                    <a:pt x="45723" y="54363"/>
                  </a:lnTo>
                  <a:lnTo>
                    <a:pt x="45415" y="54240"/>
                  </a:lnTo>
                  <a:lnTo>
                    <a:pt x="45108" y="54086"/>
                  </a:lnTo>
                  <a:lnTo>
                    <a:pt x="44831" y="53933"/>
                  </a:lnTo>
                  <a:lnTo>
                    <a:pt x="44554" y="53717"/>
                  </a:lnTo>
                  <a:lnTo>
                    <a:pt x="44308" y="53502"/>
                  </a:lnTo>
                  <a:lnTo>
                    <a:pt x="44093" y="53256"/>
                  </a:lnTo>
                  <a:lnTo>
                    <a:pt x="43908" y="53010"/>
                  </a:lnTo>
                  <a:lnTo>
                    <a:pt x="43724" y="52703"/>
                  </a:lnTo>
                  <a:lnTo>
                    <a:pt x="43570" y="52426"/>
                  </a:lnTo>
                  <a:lnTo>
                    <a:pt x="43478" y="52088"/>
                  </a:lnTo>
                  <a:lnTo>
                    <a:pt x="43386" y="51780"/>
                  </a:lnTo>
                  <a:lnTo>
                    <a:pt x="43324" y="51442"/>
                  </a:lnTo>
                  <a:lnTo>
                    <a:pt x="43324" y="51073"/>
                  </a:lnTo>
                  <a:lnTo>
                    <a:pt x="43324" y="50489"/>
                  </a:lnTo>
                  <a:lnTo>
                    <a:pt x="43294" y="50028"/>
                  </a:lnTo>
                  <a:lnTo>
                    <a:pt x="43232" y="49536"/>
                  </a:lnTo>
                  <a:lnTo>
                    <a:pt x="43109" y="49074"/>
                  </a:lnTo>
                  <a:lnTo>
                    <a:pt x="42955" y="48644"/>
                  </a:lnTo>
                  <a:lnTo>
                    <a:pt x="42771" y="48214"/>
                  </a:lnTo>
                  <a:lnTo>
                    <a:pt x="42556" y="47783"/>
                  </a:lnTo>
                  <a:lnTo>
                    <a:pt x="42310" y="47414"/>
                  </a:lnTo>
                  <a:lnTo>
                    <a:pt x="42033" y="47045"/>
                  </a:lnTo>
                  <a:lnTo>
                    <a:pt x="41695" y="46707"/>
                  </a:lnTo>
                  <a:lnTo>
                    <a:pt x="41356" y="46399"/>
                  </a:lnTo>
                  <a:lnTo>
                    <a:pt x="40987" y="46153"/>
                  </a:lnTo>
                  <a:lnTo>
                    <a:pt x="40588" y="45907"/>
                  </a:lnTo>
                  <a:lnTo>
                    <a:pt x="40188" y="45692"/>
                  </a:lnTo>
                  <a:lnTo>
                    <a:pt x="39757" y="45508"/>
                  </a:lnTo>
                  <a:lnTo>
                    <a:pt x="39296" y="45385"/>
                  </a:lnTo>
                  <a:lnTo>
                    <a:pt x="38835" y="45292"/>
                  </a:lnTo>
                  <a:lnTo>
                    <a:pt x="38835" y="38743"/>
                  </a:lnTo>
                  <a:lnTo>
                    <a:pt x="38804" y="38559"/>
                  </a:lnTo>
                  <a:lnTo>
                    <a:pt x="38774" y="38374"/>
                  </a:lnTo>
                  <a:lnTo>
                    <a:pt x="38681" y="38220"/>
                  </a:lnTo>
                  <a:lnTo>
                    <a:pt x="38558" y="38097"/>
                  </a:lnTo>
                  <a:lnTo>
                    <a:pt x="38435" y="37974"/>
                  </a:lnTo>
                  <a:lnTo>
                    <a:pt x="38282" y="37882"/>
                  </a:lnTo>
                  <a:lnTo>
                    <a:pt x="38097" y="37851"/>
                  </a:lnTo>
                  <a:lnTo>
                    <a:pt x="37913" y="37821"/>
                  </a:lnTo>
                  <a:lnTo>
                    <a:pt x="37728" y="37851"/>
                  </a:lnTo>
                  <a:lnTo>
                    <a:pt x="37544" y="37882"/>
                  </a:lnTo>
                  <a:lnTo>
                    <a:pt x="37390" y="37974"/>
                  </a:lnTo>
                  <a:lnTo>
                    <a:pt x="37267" y="38097"/>
                  </a:lnTo>
                  <a:lnTo>
                    <a:pt x="37144" y="38220"/>
                  </a:lnTo>
                  <a:lnTo>
                    <a:pt x="37052" y="38374"/>
                  </a:lnTo>
                  <a:lnTo>
                    <a:pt x="37021" y="38559"/>
                  </a:lnTo>
                  <a:lnTo>
                    <a:pt x="36990" y="38743"/>
                  </a:lnTo>
                  <a:lnTo>
                    <a:pt x="36990" y="56885"/>
                  </a:lnTo>
                  <a:lnTo>
                    <a:pt x="4428" y="56885"/>
                  </a:lnTo>
                  <a:lnTo>
                    <a:pt x="4428" y="8794"/>
                  </a:lnTo>
                  <a:lnTo>
                    <a:pt x="4458" y="8087"/>
                  </a:lnTo>
                  <a:lnTo>
                    <a:pt x="4581" y="7380"/>
                  </a:lnTo>
                  <a:lnTo>
                    <a:pt x="4735" y="6734"/>
                  </a:lnTo>
                  <a:lnTo>
                    <a:pt x="4981" y="6088"/>
                  </a:lnTo>
                  <a:lnTo>
                    <a:pt x="5289" y="5473"/>
                  </a:lnTo>
                  <a:lnTo>
                    <a:pt x="5627" y="4920"/>
                  </a:lnTo>
                  <a:lnTo>
                    <a:pt x="6027" y="4397"/>
                  </a:lnTo>
                  <a:lnTo>
                    <a:pt x="6457" y="3874"/>
                  </a:lnTo>
                  <a:lnTo>
                    <a:pt x="6949" y="3444"/>
                  </a:lnTo>
                  <a:lnTo>
                    <a:pt x="7503" y="3044"/>
                  </a:lnTo>
                  <a:lnTo>
                    <a:pt x="8056" y="2706"/>
                  </a:lnTo>
                  <a:lnTo>
                    <a:pt x="8671" y="2398"/>
                  </a:lnTo>
                  <a:lnTo>
                    <a:pt x="9317" y="2183"/>
                  </a:lnTo>
                  <a:lnTo>
                    <a:pt x="9962" y="1999"/>
                  </a:lnTo>
                  <a:lnTo>
                    <a:pt x="10670" y="1907"/>
                  </a:lnTo>
                  <a:lnTo>
                    <a:pt x="11377" y="1845"/>
                  </a:lnTo>
                  <a:lnTo>
                    <a:pt x="30072" y="1845"/>
                  </a:lnTo>
                  <a:lnTo>
                    <a:pt x="30779" y="1907"/>
                  </a:lnTo>
                  <a:lnTo>
                    <a:pt x="31455" y="1999"/>
                  </a:lnTo>
                  <a:lnTo>
                    <a:pt x="32132" y="2183"/>
                  </a:lnTo>
                  <a:lnTo>
                    <a:pt x="32747" y="2398"/>
                  </a:lnTo>
                  <a:lnTo>
                    <a:pt x="33362" y="2706"/>
                  </a:lnTo>
                  <a:lnTo>
                    <a:pt x="33946" y="3044"/>
                  </a:lnTo>
                  <a:lnTo>
                    <a:pt x="34469" y="3444"/>
                  </a:lnTo>
                  <a:lnTo>
                    <a:pt x="34961" y="3874"/>
                  </a:lnTo>
                  <a:lnTo>
                    <a:pt x="35391" y="4397"/>
                  </a:lnTo>
                  <a:lnTo>
                    <a:pt x="35791" y="4920"/>
                  </a:lnTo>
                  <a:lnTo>
                    <a:pt x="36160" y="5473"/>
                  </a:lnTo>
                  <a:lnTo>
                    <a:pt x="36437" y="6088"/>
                  </a:lnTo>
                  <a:lnTo>
                    <a:pt x="36683" y="6734"/>
                  </a:lnTo>
                  <a:lnTo>
                    <a:pt x="36836" y="7380"/>
                  </a:lnTo>
                  <a:lnTo>
                    <a:pt x="36959" y="8087"/>
                  </a:lnTo>
                  <a:lnTo>
                    <a:pt x="36990" y="8794"/>
                  </a:lnTo>
                  <a:lnTo>
                    <a:pt x="36990" y="34438"/>
                  </a:lnTo>
                  <a:lnTo>
                    <a:pt x="37021" y="34623"/>
                  </a:lnTo>
                  <a:lnTo>
                    <a:pt x="37052" y="34807"/>
                  </a:lnTo>
                  <a:lnTo>
                    <a:pt x="37144" y="34961"/>
                  </a:lnTo>
                  <a:lnTo>
                    <a:pt x="37267" y="35084"/>
                  </a:lnTo>
                  <a:lnTo>
                    <a:pt x="37390" y="35207"/>
                  </a:lnTo>
                  <a:lnTo>
                    <a:pt x="37544" y="35299"/>
                  </a:lnTo>
                  <a:lnTo>
                    <a:pt x="37728" y="35330"/>
                  </a:lnTo>
                  <a:lnTo>
                    <a:pt x="37913" y="35361"/>
                  </a:lnTo>
                  <a:lnTo>
                    <a:pt x="38097" y="35330"/>
                  </a:lnTo>
                  <a:lnTo>
                    <a:pt x="38282" y="35299"/>
                  </a:lnTo>
                  <a:lnTo>
                    <a:pt x="38435" y="35207"/>
                  </a:lnTo>
                  <a:lnTo>
                    <a:pt x="38558" y="35084"/>
                  </a:lnTo>
                  <a:lnTo>
                    <a:pt x="38681" y="34961"/>
                  </a:lnTo>
                  <a:lnTo>
                    <a:pt x="38774" y="34807"/>
                  </a:lnTo>
                  <a:lnTo>
                    <a:pt x="38804" y="34623"/>
                  </a:lnTo>
                  <a:lnTo>
                    <a:pt x="38835" y="34438"/>
                  </a:lnTo>
                  <a:lnTo>
                    <a:pt x="38835" y="8794"/>
                  </a:lnTo>
                  <a:lnTo>
                    <a:pt x="38835" y="8333"/>
                  </a:lnTo>
                  <a:lnTo>
                    <a:pt x="38804" y="7902"/>
                  </a:lnTo>
                  <a:lnTo>
                    <a:pt x="38743" y="7441"/>
                  </a:lnTo>
                  <a:lnTo>
                    <a:pt x="38651" y="7011"/>
                  </a:lnTo>
                  <a:lnTo>
                    <a:pt x="38558" y="6611"/>
                  </a:lnTo>
                  <a:lnTo>
                    <a:pt x="38435" y="6181"/>
                  </a:lnTo>
                  <a:lnTo>
                    <a:pt x="38312" y="5781"/>
                  </a:lnTo>
                  <a:lnTo>
                    <a:pt x="38159" y="5381"/>
                  </a:lnTo>
                  <a:lnTo>
                    <a:pt x="37974" y="4981"/>
                  </a:lnTo>
                  <a:lnTo>
                    <a:pt x="37790" y="4612"/>
                  </a:lnTo>
                  <a:lnTo>
                    <a:pt x="37574" y="4243"/>
                  </a:lnTo>
                  <a:lnTo>
                    <a:pt x="37328" y="3874"/>
                  </a:lnTo>
                  <a:lnTo>
                    <a:pt x="37082" y="3536"/>
                  </a:lnTo>
                  <a:lnTo>
                    <a:pt x="36836" y="3198"/>
                  </a:lnTo>
                  <a:lnTo>
                    <a:pt x="36560" y="2890"/>
                  </a:lnTo>
                  <a:lnTo>
                    <a:pt x="36252" y="2583"/>
                  </a:lnTo>
                  <a:lnTo>
                    <a:pt x="35945" y="2306"/>
                  </a:lnTo>
                  <a:lnTo>
                    <a:pt x="35637" y="2030"/>
                  </a:lnTo>
                  <a:lnTo>
                    <a:pt x="35299" y="1753"/>
                  </a:lnTo>
                  <a:lnTo>
                    <a:pt x="34961" y="1507"/>
                  </a:lnTo>
                  <a:lnTo>
                    <a:pt x="34592" y="1292"/>
                  </a:lnTo>
                  <a:lnTo>
                    <a:pt x="34254" y="1076"/>
                  </a:lnTo>
                  <a:lnTo>
                    <a:pt x="33854" y="892"/>
                  </a:lnTo>
                  <a:lnTo>
                    <a:pt x="33485" y="707"/>
                  </a:lnTo>
                  <a:lnTo>
                    <a:pt x="33085" y="554"/>
                  </a:lnTo>
                  <a:lnTo>
                    <a:pt x="32655" y="400"/>
                  </a:lnTo>
                  <a:lnTo>
                    <a:pt x="32255" y="277"/>
                  </a:lnTo>
                  <a:lnTo>
                    <a:pt x="31824" y="185"/>
                  </a:lnTo>
                  <a:lnTo>
                    <a:pt x="31394" y="123"/>
                  </a:lnTo>
                  <a:lnTo>
                    <a:pt x="30963" y="62"/>
                  </a:lnTo>
                  <a:lnTo>
                    <a:pt x="30502" y="31"/>
                  </a:lnTo>
                  <a:lnTo>
                    <a:pt x="30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758;p43">
              <a:extLst>
                <a:ext uri="{FF2B5EF4-FFF2-40B4-BE49-F238E27FC236}">
                  <a16:creationId xmlns:a16="http://schemas.microsoft.com/office/drawing/2014/main" id="{76422A02-D09D-DEEC-7882-03B6D70812BF}"/>
                </a:ext>
              </a:extLst>
            </p:cNvPr>
            <p:cNvSpPr/>
            <p:nvPr/>
          </p:nvSpPr>
          <p:spPr>
            <a:xfrm>
              <a:off x="1277630" y="3538062"/>
              <a:ext cx="36990" cy="17491"/>
            </a:xfrm>
            <a:custGeom>
              <a:avLst/>
              <a:gdLst/>
              <a:ahLst/>
              <a:cxnLst/>
              <a:rect l="l" t="t" r="r" b="b"/>
              <a:pathLst>
                <a:path w="3906" h="1846" extrusionOk="0">
                  <a:moveTo>
                    <a:pt x="923" y="1"/>
                  </a:moveTo>
                  <a:lnTo>
                    <a:pt x="739" y="31"/>
                  </a:lnTo>
                  <a:lnTo>
                    <a:pt x="585" y="93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00"/>
                  </a:lnTo>
                  <a:lnTo>
                    <a:pt x="93" y="585"/>
                  </a:lnTo>
                  <a:lnTo>
                    <a:pt x="31" y="739"/>
                  </a:lnTo>
                  <a:lnTo>
                    <a:pt x="1" y="923"/>
                  </a:lnTo>
                  <a:lnTo>
                    <a:pt x="31" y="1108"/>
                  </a:lnTo>
                  <a:lnTo>
                    <a:pt x="93" y="1292"/>
                  </a:lnTo>
                  <a:lnTo>
                    <a:pt x="154" y="1446"/>
                  </a:lnTo>
                  <a:lnTo>
                    <a:pt x="277" y="1569"/>
                  </a:lnTo>
                  <a:lnTo>
                    <a:pt x="400" y="1692"/>
                  </a:lnTo>
                  <a:lnTo>
                    <a:pt x="585" y="1784"/>
                  </a:lnTo>
                  <a:lnTo>
                    <a:pt x="739" y="1846"/>
                  </a:lnTo>
                  <a:lnTo>
                    <a:pt x="3168" y="1846"/>
                  </a:lnTo>
                  <a:lnTo>
                    <a:pt x="3321" y="1784"/>
                  </a:lnTo>
                  <a:lnTo>
                    <a:pt x="3475" y="1692"/>
                  </a:lnTo>
                  <a:lnTo>
                    <a:pt x="3629" y="1569"/>
                  </a:lnTo>
                  <a:lnTo>
                    <a:pt x="3752" y="1446"/>
                  </a:lnTo>
                  <a:lnTo>
                    <a:pt x="3813" y="1292"/>
                  </a:lnTo>
                  <a:lnTo>
                    <a:pt x="3875" y="1108"/>
                  </a:lnTo>
                  <a:lnTo>
                    <a:pt x="3906" y="923"/>
                  </a:lnTo>
                  <a:lnTo>
                    <a:pt x="3875" y="739"/>
                  </a:lnTo>
                  <a:lnTo>
                    <a:pt x="3813" y="585"/>
                  </a:lnTo>
                  <a:lnTo>
                    <a:pt x="3752" y="400"/>
                  </a:lnTo>
                  <a:lnTo>
                    <a:pt x="3629" y="277"/>
                  </a:lnTo>
                  <a:lnTo>
                    <a:pt x="3475" y="154"/>
                  </a:lnTo>
                  <a:lnTo>
                    <a:pt x="3321" y="93"/>
                  </a:lnTo>
                  <a:lnTo>
                    <a:pt x="3168" y="31"/>
                  </a:lnTo>
                  <a:lnTo>
                    <a:pt x="2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1CD63FD-4426-A550-2C9D-54141DAB4217}"/>
              </a:ext>
            </a:extLst>
          </p:cNvPr>
          <p:cNvSpPr txBox="1"/>
          <p:nvPr/>
        </p:nvSpPr>
        <p:spPr>
          <a:xfrm>
            <a:off x="2940342" y="1402909"/>
            <a:ext cx="60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용인시 전기차 충전소 최적 입지 선정 배경</a:t>
            </a:r>
          </a:p>
        </p:txBody>
      </p:sp>
      <p:sp>
        <p:nvSpPr>
          <p:cNvPr id="16" name="Google Shape;1742;p43">
            <a:extLst>
              <a:ext uri="{FF2B5EF4-FFF2-40B4-BE49-F238E27FC236}">
                <a16:creationId xmlns:a16="http://schemas.microsoft.com/office/drawing/2014/main" id="{23435348-7139-9411-548A-E964DE086D74}"/>
              </a:ext>
            </a:extLst>
          </p:cNvPr>
          <p:cNvSpPr/>
          <p:nvPr/>
        </p:nvSpPr>
        <p:spPr>
          <a:xfrm>
            <a:off x="4676851" y="3855479"/>
            <a:ext cx="3621101" cy="87683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7" name="Google Shape;1744;p43">
            <a:extLst>
              <a:ext uri="{FF2B5EF4-FFF2-40B4-BE49-F238E27FC236}">
                <a16:creationId xmlns:a16="http://schemas.microsoft.com/office/drawing/2014/main" id="{27674320-0419-C56E-08CD-9BEB3DB3046B}"/>
              </a:ext>
            </a:extLst>
          </p:cNvPr>
          <p:cNvSpPr/>
          <p:nvPr/>
        </p:nvSpPr>
        <p:spPr>
          <a:xfrm>
            <a:off x="4474567" y="3846047"/>
            <a:ext cx="878525" cy="88423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" name="Google Shape;1729;p43">
            <a:extLst>
              <a:ext uri="{FF2B5EF4-FFF2-40B4-BE49-F238E27FC236}">
                <a16:creationId xmlns:a16="http://schemas.microsoft.com/office/drawing/2014/main" id="{97ABE464-AA8B-77D5-35BB-CAED8E5C392A}"/>
              </a:ext>
            </a:extLst>
          </p:cNvPr>
          <p:cNvSpPr/>
          <p:nvPr/>
        </p:nvSpPr>
        <p:spPr>
          <a:xfrm>
            <a:off x="4951897" y="3927307"/>
            <a:ext cx="3229401" cy="72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용인시 주차대수의 부족함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Roboto"/>
                <a:sym typeface="Roboto"/>
              </a:rPr>
              <a:t>정부의 지속적인 전기차 공급 지원 정책에 따른 수요를 충당할 충전소 필요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38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6200000">
            <a:off x="10654092" y="-20022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이등변 삼각형 2"/>
          <p:cNvSpPr/>
          <p:nvPr/>
        </p:nvSpPr>
        <p:spPr>
          <a:xfrm rot="16200000">
            <a:off x="10654092" y="-106109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이등변 삼각형 6"/>
          <p:cNvSpPr/>
          <p:nvPr/>
        </p:nvSpPr>
        <p:spPr>
          <a:xfrm rot="16200000">
            <a:off x="9917446" y="-637053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/>
        </p:nvSpPr>
        <p:spPr>
          <a:xfrm rot="16200000">
            <a:off x="12136901" y="70464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/>
        </p:nvSpPr>
        <p:spPr>
          <a:xfrm rot="16200000">
            <a:off x="12136901" y="-10294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2136901" y="-16246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10658297" y="237798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/>
        </p:nvSpPr>
        <p:spPr>
          <a:xfrm rot="16200000">
            <a:off x="9912092" y="28137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/>
        </p:nvSpPr>
        <p:spPr>
          <a:xfrm rot="16200000">
            <a:off x="12136901" y="1557436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/>
        </p:nvSpPr>
        <p:spPr>
          <a:xfrm rot="16200000">
            <a:off x="7710414" y="1523229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7666418" y="673899"/>
            <a:ext cx="857590" cy="739302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8431748" y="10956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 rot="16200000">
            <a:off x="8432832" y="258172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16200000">
            <a:off x="9156868" y="238202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/>
        </p:nvSpPr>
        <p:spPr>
          <a:xfrm rot="16200000">
            <a:off x="9170272" y="67416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/>
        </p:nvSpPr>
        <p:spPr>
          <a:xfrm rot="16200000">
            <a:off x="9162494" y="152795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/>
        </p:nvSpPr>
        <p:spPr>
          <a:xfrm rot="16200000">
            <a:off x="9174922" y="-18920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/>
        </p:nvSpPr>
        <p:spPr>
          <a:xfrm rot="5400000">
            <a:off x="12136901" y="1124477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1456743" y="-1557390"/>
            <a:ext cx="739302" cy="5168817"/>
            <a:chOff x="10726824" y="-455141"/>
            <a:chExt cx="739302" cy="5168817"/>
          </a:xfrm>
        </p:grpSpPr>
        <p:sp>
          <p:nvSpPr>
            <p:cNvPr id="4" name="이등변 삼각형 3"/>
            <p:cNvSpPr/>
            <p:nvPr/>
          </p:nvSpPr>
          <p:spPr>
            <a:xfrm rot="16200000">
              <a:off x="10667680" y="471108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이등변 삼각형 4"/>
            <p:cNvSpPr/>
            <p:nvPr/>
          </p:nvSpPr>
          <p:spPr>
            <a:xfrm rot="16200000">
              <a:off x="10667680" y="1344264"/>
              <a:ext cx="857590" cy="73930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16200000">
              <a:off x="10667680" y="-395997"/>
              <a:ext cx="857590" cy="739302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10667680" y="391523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6200000">
              <a:off x="10667680" y="3048124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10667680" y="1774622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5400000">
              <a:off x="10667680" y="2628100"/>
              <a:ext cx="857590" cy="739302"/>
            </a:xfrm>
            <a:prstGeom prst="triangle">
              <a:avLst/>
            </a:prstGeom>
            <a:solidFill>
              <a:srgbClr val="456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이등변 삼각형 48"/>
          <p:cNvSpPr/>
          <p:nvPr/>
        </p:nvSpPr>
        <p:spPr>
          <a:xfrm rot="5400000">
            <a:off x="10654092" y="1088285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10658297" y="22857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10651394" y="1953228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/>
        </p:nvSpPr>
        <p:spPr>
          <a:xfrm rot="5400000">
            <a:off x="9916443" y="-20757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9905189" y="1524433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/>
        </p:nvSpPr>
        <p:spPr>
          <a:xfrm rot="16200000">
            <a:off x="7692693" y="2407742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/>
        </p:nvSpPr>
        <p:spPr>
          <a:xfrm rot="16200000">
            <a:off x="8444597" y="-1470054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/>
        </p:nvSpPr>
        <p:spPr>
          <a:xfrm rot="16200000">
            <a:off x="6960946" y="24643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/>
        </p:nvSpPr>
        <p:spPr>
          <a:xfrm rot="16200000">
            <a:off x="6954579" y="-61033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/>
        </p:nvSpPr>
        <p:spPr>
          <a:xfrm rot="16200000">
            <a:off x="7696099" y="-18856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/>
        </p:nvSpPr>
        <p:spPr>
          <a:xfrm rot="16200000">
            <a:off x="7705295" y="675784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/>
        </p:nvSpPr>
        <p:spPr>
          <a:xfrm rot="16200000">
            <a:off x="7695801" y="-1044731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8440938" y="-104125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/>
        </p:nvSpPr>
        <p:spPr>
          <a:xfrm rot="5400000">
            <a:off x="8434693" y="687810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/>
        </p:nvSpPr>
        <p:spPr>
          <a:xfrm rot="16200000">
            <a:off x="9179797" y="-1050057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/>
        </p:nvSpPr>
        <p:spPr>
          <a:xfrm rot="16200000">
            <a:off x="8440639" y="-611342"/>
            <a:ext cx="857590" cy="739302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9180394" y="-620467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/>
        </p:nvSpPr>
        <p:spPr>
          <a:xfrm rot="5400000">
            <a:off x="9917446" y="-106258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 rot="16200000">
            <a:off x="4744802" y="-178398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이등변 삼각형 80"/>
          <p:cNvSpPr/>
          <p:nvPr/>
        </p:nvSpPr>
        <p:spPr>
          <a:xfrm rot="16200000">
            <a:off x="5484105" y="-610331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이등변 삼각형 81"/>
          <p:cNvSpPr/>
          <p:nvPr/>
        </p:nvSpPr>
        <p:spPr>
          <a:xfrm rot="16200000">
            <a:off x="5484644" y="250943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이등변 삼각형 87"/>
          <p:cNvSpPr/>
          <p:nvPr/>
        </p:nvSpPr>
        <p:spPr>
          <a:xfrm rot="19800000">
            <a:off x="5296370" y="56374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이등변 삼각형 91"/>
          <p:cNvSpPr/>
          <p:nvPr/>
        </p:nvSpPr>
        <p:spPr>
          <a:xfrm rot="19800000">
            <a:off x="6780555" y="570836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이등변 삼각형 92"/>
          <p:cNvSpPr/>
          <p:nvPr/>
        </p:nvSpPr>
        <p:spPr>
          <a:xfrm rot="19800000">
            <a:off x="7519359" y="99810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/>
          <p:cNvSpPr/>
          <p:nvPr/>
        </p:nvSpPr>
        <p:spPr>
          <a:xfrm rot="19800000">
            <a:off x="6037649" y="-72101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이등변 삼각형 96"/>
          <p:cNvSpPr/>
          <p:nvPr/>
        </p:nvSpPr>
        <p:spPr>
          <a:xfrm rot="19800000">
            <a:off x="6775757" y="-287609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이등변 삼각형 97"/>
          <p:cNvSpPr/>
          <p:nvPr/>
        </p:nvSpPr>
        <p:spPr>
          <a:xfrm rot="19800000">
            <a:off x="6035031" y="135500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이등변 삼각형 99"/>
          <p:cNvSpPr/>
          <p:nvPr/>
        </p:nvSpPr>
        <p:spPr>
          <a:xfrm rot="19800000">
            <a:off x="8252464" y="141991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이등변 삼각형 100"/>
          <p:cNvSpPr/>
          <p:nvPr/>
        </p:nvSpPr>
        <p:spPr>
          <a:xfrm rot="19800000">
            <a:off x="8983592" y="1841928"/>
            <a:ext cx="857590" cy="739302"/>
          </a:xfrm>
          <a:prstGeom prst="triangle">
            <a:avLst/>
          </a:prstGeom>
          <a:solidFill>
            <a:srgbClr val="456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이등변 삼각형 101"/>
          <p:cNvSpPr/>
          <p:nvPr/>
        </p:nvSpPr>
        <p:spPr>
          <a:xfrm rot="19800000">
            <a:off x="8246426" y="2272251"/>
            <a:ext cx="857590" cy="73930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50034" y="2891198"/>
            <a:ext cx="4418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196385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자유형 8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92000"/>
              <a:gd name="connsiteY0" fmla="*/ 660400 h 6858000"/>
              <a:gd name="connsiteX1" fmla="*/ 152400 w 12192000"/>
              <a:gd name="connsiteY1" fmla="*/ 6698343 h 6858000"/>
              <a:gd name="connsiteX2" fmla="*/ 12039600 w 12192000"/>
              <a:gd name="connsiteY2" fmla="*/ 6698343 h 6858000"/>
              <a:gd name="connsiteX3" fmla="*/ 12039600 w 12192000"/>
              <a:gd name="connsiteY3" fmla="*/ 6604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52400" y="660400"/>
                </a:moveTo>
                <a:lnTo>
                  <a:pt x="152400" y="6698343"/>
                </a:lnTo>
                <a:lnTo>
                  <a:pt x="12039600" y="6698343"/>
                </a:lnTo>
                <a:lnTo>
                  <a:pt x="12039600" y="6604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이등변 삼각형 84"/>
          <p:cNvSpPr/>
          <p:nvPr/>
        </p:nvSpPr>
        <p:spPr>
          <a:xfrm rot="10800000">
            <a:off x="0" y="0"/>
            <a:ext cx="770571" cy="66428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0571" y="13208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02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D18E"/>
                </a:solidFill>
                <a:effectLst/>
                <a:uLnTx/>
                <a:uFillTx/>
                <a:ea typeface="나눔스퀘어 ExtraBold" panose="020B0600000101010101" pitchFamily="50" charset="-127"/>
                <a:cs typeface="+mn-cs"/>
              </a:rPr>
              <a:t>데이터 설명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6C7402A-8E05-AE24-A079-0A350D4AB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56514"/>
              </p:ext>
            </p:extLst>
          </p:nvPr>
        </p:nvGraphicFramePr>
        <p:xfrm>
          <a:off x="577624" y="1999612"/>
          <a:ext cx="11029657" cy="34228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9793">
                  <a:extLst>
                    <a:ext uri="{9D8B030D-6E8A-4147-A177-3AD203B41FA5}">
                      <a16:colId xmlns:a16="http://schemas.microsoft.com/office/drawing/2014/main" val="844553869"/>
                    </a:ext>
                  </a:extLst>
                </a:gridCol>
                <a:gridCol w="417756">
                  <a:extLst>
                    <a:ext uri="{9D8B030D-6E8A-4147-A177-3AD203B41FA5}">
                      <a16:colId xmlns:a16="http://schemas.microsoft.com/office/drawing/2014/main" val="4176231902"/>
                    </a:ext>
                  </a:extLst>
                </a:gridCol>
                <a:gridCol w="678521">
                  <a:extLst>
                    <a:ext uri="{9D8B030D-6E8A-4147-A177-3AD203B41FA5}">
                      <a16:colId xmlns:a16="http://schemas.microsoft.com/office/drawing/2014/main" val="2873534175"/>
                    </a:ext>
                  </a:extLst>
                </a:gridCol>
                <a:gridCol w="712160">
                  <a:extLst>
                    <a:ext uri="{9D8B030D-6E8A-4147-A177-3AD203B41FA5}">
                      <a16:colId xmlns:a16="http://schemas.microsoft.com/office/drawing/2014/main" val="2532020088"/>
                    </a:ext>
                  </a:extLst>
                </a:gridCol>
                <a:gridCol w="903368">
                  <a:extLst>
                    <a:ext uri="{9D8B030D-6E8A-4147-A177-3AD203B41FA5}">
                      <a16:colId xmlns:a16="http://schemas.microsoft.com/office/drawing/2014/main" val="1259569234"/>
                    </a:ext>
                  </a:extLst>
                </a:gridCol>
                <a:gridCol w="807235">
                  <a:extLst>
                    <a:ext uri="{9D8B030D-6E8A-4147-A177-3AD203B41FA5}">
                      <a16:colId xmlns:a16="http://schemas.microsoft.com/office/drawing/2014/main" val="305408598"/>
                    </a:ext>
                  </a:extLst>
                </a:gridCol>
                <a:gridCol w="948899">
                  <a:extLst>
                    <a:ext uri="{9D8B030D-6E8A-4147-A177-3AD203B41FA5}">
                      <a16:colId xmlns:a16="http://schemas.microsoft.com/office/drawing/2014/main" val="2085987908"/>
                    </a:ext>
                  </a:extLst>
                </a:gridCol>
                <a:gridCol w="959226">
                  <a:extLst>
                    <a:ext uri="{9D8B030D-6E8A-4147-A177-3AD203B41FA5}">
                      <a16:colId xmlns:a16="http://schemas.microsoft.com/office/drawing/2014/main" val="136305425"/>
                    </a:ext>
                  </a:extLst>
                </a:gridCol>
                <a:gridCol w="953485">
                  <a:extLst>
                    <a:ext uri="{9D8B030D-6E8A-4147-A177-3AD203B41FA5}">
                      <a16:colId xmlns:a16="http://schemas.microsoft.com/office/drawing/2014/main" val="3929328650"/>
                    </a:ext>
                  </a:extLst>
                </a:gridCol>
                <a:gridCol w="632203">
                  <a:extLst>
                    <a:ext uri="{9D8B030D-6E8A-4147-A177-3AD203B41FA5}">
                      <a16:colId xmlns:a16="http://schemas.microsoft.com/office/drawing/2014/main" val="2488728192"/>
                    </a:ext>
                  </a:extLst>
                </a:gridCol>
                <a:gridCol w="414560">
                  <a:extLst>
                    <a:ext uri="{9D8B030D-6E8A-4147-A177-3AD203B41FA5}">
                      <a16:colId xmlns:a16="http://schemas.microsoft.com/office/drawing/2014/main" val="1370161539"/>
                    </a:ext>
                  </a:extLst>
                </a:gridCol>
                <a:gridCol w="1011300">
                  <a:extLst>
                    <a:ext uri="{9D8B030D-6E8A-4147-A177-3AD203B41FA5}">
                      <a16:colId xmlns:a16="http://schemas.microsoft.com/office/drawing/2014/main" val="1061131620"/>
                    </a:ext>
                  </a:extLst>
                </a:gridCol>
                <a:gridCol w="720512">
                  <a:extLst>
                    <a:ext uri="{9D8B030D-6E8A-4147-A177-3AD203B41FA5}">
                      <a16:colId xmlns:a16="http://schemas.microsoft.com/office/drawing/2014/main" val="2507991363"/>
                    </a:ext>
                  </a:extLst>
                </a:gridCol>
                <a:gridCol w="900639">
                  <a:extLst>
                    <a:ext uri="{9D8B030D-6E8A-4147-A177-3AD203B41FA5}">
                      <a16:colId xmlns:a16="http://schemas.microsoft.com/office/drawing/2014/main" val="3228331438"/>
                    </a:ext>
                  </a:extLst>
                </a:gridCol>
              </a:tblGrid>
              <a:tr h="7500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base_dt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dow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ccw_cd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ccw_nm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adng_cd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adng_nm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cell_id</a:t>
                      </a:r>
                      <a:endParaRPr lang="en-US" sz="1400" b="1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cell_xcrd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cell_ycrd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app_web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</a:t>
                      </a:r>
                    </a:p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_zone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</a:t>
                      </a:r>
                    </a:p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cust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22215"/>
                  </a:ext>
                </a:extLst>
              </a:tr>
              <a:tr h="1336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20220605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41463572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동백</a:t>
                      </a:r>
                      <a:r>
                        <a:rPr lang="en-US" altLang="ko-KR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86135034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127.15225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37.2863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</a:t>
                      </a:r>
                      <a:r>
                        <a:rPr lang="ko-KR" alt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라운지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312387"/>
                  </a:ext>
                </a:extLst>
              </a:tr>
              <a:tr h="13363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20220625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41465580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상현</a:t>
                      </a:r>
                      <a:r>
                        <a:rPr lang="en-US" altLang="ko-KR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84375196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127.09008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37.309536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파워큐브차저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4.231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536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D6F66B3-0350-A444-464A-B12F8E0DF3BA}"/>
              </a:ext>
            </a:extLst>
          </p:cNvPr>
          <p:cNvSpPr txBox="1"/>
          <p:nvPr/>
        </p:nvSpPr>
        <p:spPr>
          <a:xfrm>
            <a:off x="577625" y="1083917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제공 데이터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앱 실행횟수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153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2960</Words>
  <Application>Microsoft Office PowerPoint</Application>
  <PresentationFormat>와이드스크린</PresentationFormat>
  <Paragraphs>524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HY헤드라인M</vt:lpstr>
      <vt:lpstr>나눔고딕</vt:lpstr>
      <vt:lpstr>나눔스퀘어</vt:lpstr>
      <vt:lpstr>나눔스퀘어 ExtraBold</vt:lpstr>
      <vt:lpstr>맑은 고딕</vt:lpstr>
      <vt:lpstr>Arial</vt:lpstr>
      <vt:lpstr>Cambria Math</vt:lpstr>
      <vt:lpstr>Fira Sans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강지훈</dc:creator>
  <cp:lastModifiedBy>Kim Mingyu</cp:lastModifiedBy>
  <cp:revision>15</cp:revision>
  <dcterms:created xsi:type="dcterms:W3CDTF">2022-10-13T11:24:56Z</dcterms:created>
  <dcterms:modified xsi:type="dcterms:W3CDTF">2022-10-22T06:43:18Z</dcterms:modified>
</cp:coreProperties>
</file>